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5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6.xml" ContentType="application/vnd.openxmlformats-officedocument.presentationml.notesSlide+xml"/>
  <Override PartName="/ppt/tags/tag17.xml" ContentType="application/vnd.openxmlformats-officedocument.presentationml.tags+xml"/>
  <Override PartName="/ppt/notesSlides/notesSlide7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8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9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0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1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2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3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4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15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16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17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18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19.xml" ContentType="application/vnd.openxmlformats-officedocument.presentationml.notesSlide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notesSlides/notesSlide20.xml" ContentType="application/vnd.openxmlformats-officedocument.presentationml.notesSlid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notesSlides/notesSlide21.xml" ContentType="application/vnd.openxmlformats-officedocument.presentationml.notesSlide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notesSlides/notesSlide22.xml" ContentType="application/vnd.openxmlformats-officedocument.presentationml.notesSlid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notesSlides/notesSlide23.xml" ContentType="application/vnd.openxmlformats-officedocument.presentationml.notesSlide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24.xml" ContentType="application/vnd.openxmlformats-officedocument.presentationml.notesSl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25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notesSlides/notesSlide26.xml" ContentType="application/vnd.openxmlformats-officedocument.presentationml.notesSlid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notesSlides/notesSlide27.xml" ContentType="application/vnd.openxmlformats-officedocument.presentationml.notesSlide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notesSlides/notesSlide28.xml" ContentType="application/vnd.openxmlformats-officedocument.presentationml.notesSlide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notesSlides/notesSlide29.xml" ContentType="application/vnd.openxmlformats-officedocument.presentationml.notesSlide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notesSlides/notesSlide30.xml" ContentType="application/vnd.openxmlformats-officedocument.presentationml.notesSlide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1111" r:id="rId2"/>
    <p:sldId id="429" r:id="rId3"/>
    <p:sldId id="1169" r:id="rId4"/>
    <p:sldId id="1171" r:id="rId5"/>
    <p:sldId id="1313" r:id="rId6"/>
    <p:sldId id="1170" r:id="rId7"/>
    <p:sldId id="1172" r:id="rId8"/>
    <p:sldId id="1173" r:id="rId9"/>
    <p:sldId id="1174" r:id="rId10"/>
    <p:sldId id="1175" r:id="rId11"/>
    <p:sldId id="1316" r:id="rId12"/>
    <p:sldId id="1318" r:id="rId13"/>
    <p:sldId id="1319" r:id="rId14"/>
    <p:sldId id="1330" r:id="rId15"/>
    <p:sldId id="1325" r:id="rId16"/>
    <p:sldId id="1332" r:id="rId17"/>
    <p:sldId id="1163" r:id="rId18"/>
    <p:sldId id="1255" r:id="rId19"/>
    <p:sldId id="1184" r:id="rId20"/>
    <p:sldId id="1158" r:id="rId21"/>
    <p:sldId id="1314" r:id="rId22"/>
    <p:sldId id="1259" r:id="rId23"/>
    <p:sldId id="1315" r:id="rId24"/>
    <p:sldId id="1335" r:id="rId25"/>
    <p:sldId id="1336" r:id="rId26"/>
    <p:sldId id="1337" r:id="rId27"/>
    <p:sldId id="1338" r:id="rId28"/>
    <p:sldId id="1342" r:id="rId29"/>
    <p:sldId id="1339" r:id="rId30"/>
    <p:sldId id="1340" r:id="rId31"/>
    <p:sldId id="1120" r:id="rId32"/>
  </p:sldIdLst>
  <p:sldSz cx="12192000" cy="6858000"/>
  <p:notesSz cx="6858000" cy="9144000"/>
  <p:embeddedFontLst>
    <p:embeddedFont>
      <p:font typeface="锦绣宋体" panose="02010600030101010101" charset="-122"/>
      <p:regular r:id="rId35"/>
    </p:embeddedFont>
    <p:embeddedFont>
      <p:font typeface="Cambria Math" panose="02040503050406030204" pitchFamily="18" charset="0"/>
      <p:regular r:id="rId36"/>
    </p:embeddedFont>
    <p:embeddedFont>
      <p:font typeface="微软雅黑" panose="020B0503020204020204" pitchFamily="34" charset="-122"/>
      <p:regular r:id="rId37"/>
      <p:bold r:id="rId38"/>
    </p:embeddedFont>
  </p:embeddedFontLst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作者" initials="A" lastIdx="0" clrIdx="3"/>
  <p:cmAuthor id="5" name="软微 王" initials="软王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4884"/>
    <a:srgbClr val="FBFBFB"/>
    <a:srgbClr val="014589"/>
    <a:srgbClr val="4D7EC2"/>
    <a:srgbClr val="F0F0F0"/>
    <a:srgbClr val="E0E0E0"/>
    <a:srgbClr val="491F68"/>
    <a:srgbClr val="10439D"/>
    <a:srgbClr val="0E419C"/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5184" autoAdjust="0"/>
  </p:normalViewPr>
  <p:slideViewPr>
    <p:cSldViewPr snapToGrid="0">
      <p:cViewPr varScale="1">
        <p:scale>
          <a:sx n="85" d="100"/>
          <a:sy n="85" d="100"/>
        </p:scale>
        <p:origin x="30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962" y="8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371F4-B49E-4375-B4EB-31B3EAF04CFE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B9276-3D5B-46B9-8FB9-3C5C11460D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E7793-7078-6D71-8AB7-D4CD031BA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953F513-46B8-D7FD-7811-C595020E07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6C0CE6E-7EB6-3830-53E3-691203F0B6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F938B8-5B29-F699-0302-C118387D52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380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4505C-DA87-A0BE-00EB-582E82F20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16BB996-8D7F-1459-36A9-DDB6C425CC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0C0C7BE-FFB9-11CD-5CE1-43C42F3C6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导通区域介绍</a:t>
            </a:r>
            <a:endParaRPr lang="en-US" altLang="zh-CN" dirty="0"/>
          </a:p>
          <a:p>
            <a:r>
              <a:rPr lang="en-US" altLang="zh-CN" dirty="0"/>
              <a:t>130</a:t>
            </a:r>
            <a:r>
              <a:rPr lang="zh-CN" altLang="en-US" dirty="0"/>
              <a:t>线面包板得名由来（面包板凹槽上下各</a:t>
            </a:r>
            <a:r>
              <a:rPr lang="en-US" altLang="zh-CN" dirty="0"/>
              <a:t>65</a:t>
            </a:r>
            <a:r>
              <a:rPr lang="zh-CN" altLang="en-US" dirty="0"/>
              <a:t>列，共计</a:t>
            </a:r>
            <a:r>
              <a:rPr lang="en-US" altLang="zh-CN" dirty="0"/>
              <a:t>130</a:t>
            </a:r>
            <a:r>
              <a:rPr lang="zh-CN" altLang="en-US" dirty="0"/>
              <a:t>列）</a:t>
            </a:r>
            <a:endParaRPr lang="en-US" altLang="zh-CN" dirty="0"/>
          </a:p>
          <a:p>
            <a:r>
              <a:rPr lang="zh-CN" altLang="en-US" dirty="0"/>
              <a:t>用导线演示如何接通两个不同列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598475-85A1-F486-569C-64174BE3F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548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6D0F3-CC6D-6B46-D88F-3288DE23A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4D9D5E5-807D-6F80-788B-615E2EA53F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96FFD8E-FDCF-A0A3-23FF-5FAF845C5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7F49BD-604D-391B-E5A0-3AD0609393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1535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3A0D9-183D-FA2A-0614-6E9E00BA3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E9B6CB0-9CF8-795B-D4B8-8B435A9EFC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3546893-E0D0-8B10-72EB-CA8D05B93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F9E70B-7545-66CB-5A36-1C0B36B9EB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191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1DEFD-8D7E-B650-8BE8-C0A9730ED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A70B6FD-EFA0-15A6-CDE7-D1B75FAFA9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7CE0AEB-7B13-D8D3-1796-69AC1CA776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51990A-93F9-3EF4-C1A5-32B54FAE2A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4720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E4979-0D29-50FF-C2F6-4439B1A59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63C01BC-E330-7E6D-D2F2-12ACEE91F6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9320E71-2565-C0B5-09EF-8FBA04A35E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C54985-68F5-CA77-69D6-68544F047B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3653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98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双色闪光灯实验是认识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555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集成电路的入门实验，在该实验中，我们巧妙地利用了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555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+mn-ea"/>
                <a:ea typeface="+mn-ea"/>
              </a:rPr>
              <a:t>定时器芯片，将其配置为一个多功能的多谐振荡器。通过精心设计的电路连接，该振荡器能够稳定地生成周期性的振荡波形。这些波形随后被用来驱动两个发光二极管，也就是我们常见的小灯泡。随着振荡波形的不断变化，这两个小灯泡呈现出一种引人注目的交替闪烁效果，为实验增添了一份生动的视觉体验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提示同学们将实物连接在面包板最右侧</a:t>
            </a:r>
            <a:r>
              <a:rPr lang="en-US" altLang="zh-CN" dirty="0"/>
              <a:t>4</a:t>
            </a:r>
            <a:r>
              <a:rPr lang="zh-CN" altLang="en-US" dirty="0"/>
              <a:t>组</a:t>
            </a:r>
            <a:endParaRPr lang="en-US" altLang="zh-CN" dirty="0"/>
          </a:p>
          <a:p>
            <a:r>
              <a:rPr lang="zh-CN" altLang="en-US" dirty="0"/>
              <a:t>选择一列，用电阻连接最上面一排</a:t>
            </a:r>
            <a:r>
              <a:rPr lang="en-US" altLang="zh-CN" dirty="0"/>
              <a:t>(X)</a:t>
            </a:r>
            <a:r>
              <a:rPr lang="zh-CN" altLang="en-US" dirty="0"/>
              <a:t>和中间上半列，用小灯泡跨接在凹槽上，用导线连接下半列和最下面一排</a:t>
            </a:r>
            <a:r>
              <a:rPr lang="en-US" altLang="zh-CN" dirty="0"/>
              <a:t>(Y)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介绍</a:t>
            </a:r>
            <a:r>
              <a:rPr lang="en-US" altLang="zh-CN" dirty="0"/>
              <a:t>555</a:t>
            </a:r>
            <a:r>
              <a:rPr lang="zh-CN" altLang="en-US" dirty="0"/>
              <a:t>芯片得名由来，注意带大家对应一下实物引脚和内部原理图引脚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821A8-2348-EBA8-60E3-DEC5F578B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E0B8C2B-D556-973F-CA32-14B58455BD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5D37C7F-B427-52B9-2AEE-9FE570499C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A23CFD-E361-8015-6BCE-77B335D584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5609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FA7F7-BBB4-9406-C2B1-58B315A34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355F052-A565-A91E-8A11-166ACA859B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17FDDC9-F047-362D-648D-242DD2A9DF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9B44E8-3853-9A77-7F5E-8E3B9A2828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6882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E4538-7342-D013-E3B4-D6BE721B7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F4F5E01-A039-09BE-6ECB-94F1F89BF8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FD49C1A-80ED-74A6-99BE-58E4DFD993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B0C774-C59E-4C7A-ACBB-6A16D75DE2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9682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220C9-EB2E-6C5D-4931-58727249F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AF4F2CC-41FD-4FFC-CA34-F0C113AD9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99EF591-3424-79A3-6C61-C2753A076F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083D9E-4A19-63BF-E12B-9696679916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7589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95B8C-3F62-6DF6-8EC1-C5AF72BF6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D125690-A97A-C394-0C54-7E00CF755F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74D8EB0-D60B-CA5E-D0F4-29F1560692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介绍</a:t>
            </a:r>
            <a:r>
              <a:rPr lang="en-US" altLang="zh-CN" dirty="0"/>
              <a:t>555</a:t>
            </a:r>
            <a:r>
              <a:rPr lang="zh-CN" altLang="en-US" dirty="0"/>
              <a:t>芯片得名由来，注意带大家对应一下实物引脚和内部原理图引脚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11CB99-2302-5194-C436-F0340C8AE8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0462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9277D-3C14-B1F6-3B1D-6E41B79E1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F7E4276-0D15-168F-D44C-2FC9314780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27ECA82-2AF3-F3B9-9782-57D58A85F0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475F2A-2563-D78C-E65E-0FFA2FFC71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663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D5B28-010B-B56C-7DBA-91CE8FE1B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B7D5F4E-C1C1-78DF-1FDD-B9B3D1C044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85286CA-D274-80D8-DFEB-225A48DBBC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E6E868-572C-63CA-45DA-F4F6DEF5E4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4565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空白排版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6"/>
          <p:cNvCxnSpPr/>
          <p:nvPr userDrawn="1"/>
        </p:nvCxnSpPr>
        <p:spPr>
          <a:xfrm>
            <a:off x="911225" y="1052513"/>
            <a:ext cx="0" cy="595312"/>
          </a:xfrm>
          <a:prstGeom prst="line">
            <a:avLst/>
          </a:prstGeom>
          <a:ln w="38100">
            <a:solidFill>
              <a:schemeClr val="accent1"/>
            </a:solidFill>
            <a:prstDash val="solid"/>
            <a:miter/>
          </a:ln>
        </p:spPr>
      </p:cxnSp>
      <p:pic>
        <p:nvPicPr>
          <p:cNvPr id="4" name="图片 2"/>
          <p:cNvPicPr>
            <a:picLocks noChangeAspect="1" noChangeArrowheads="1"/>
          </p:cNvPicPr>
          <p:nvPr userDrawn="1"/>
        </p:nvPicPr>
        <p:blipFill>
          <a:blip r:embed="rId2" cstate="print"/>
          <a:srcRect r="63692"/>
          <a:stretch>
            <a:fillRect/>
          </a:stretch>
        </p:blipFill>
        <p:spPr>
          <a:xfrm>
            <a:off x="10517188" y="285750"/>
            <a:ext cx="763587" cy="766763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8593" name="标题 1"/>
          <p:cNvSpPr>
            <a:spLocks noGrp="1"/>
          </p:cNvSpPr>
          <p:nvPr>
            <p:ph type="title" hasCustomPrompt="1"/>
          </p:nvPr>
        </p:nvSpPr>
        <p:spPr>
          <a:xfrm>
            <a:off x="1054311" y="1052514"/>
            <a:ext cx="5113651" cy="595312"/>
          </a:xfrm>
          <a:prstGeom prst="rect">
            <a:avLst/>
          </a:prstGeom>
        </p:spPr>
        <p:txBody>
          <a:bodyPr lIns="0" rIns="0" anchor="t"/>
          <a:lstStyle>
            <a:lvl1pPr lvl="0">
              <a:defRPr sz="4000">
                <a:solidFill>
                  <a:schemeClr val="tx1">
                    <a:lumMod val="50000"/>
                    <a:lumOff val="50000"/>
                  </a:schemeClr>
                </a:solidFill>
                <a:latin typeface="锦绣宋体" panose="02000503000000000000" charset="-122"/>
                <a:ea typeface="锦绣宋体" panose="02000503000000000000" charset="-122"/>
              </a:defRPr>
            </a:lvl1pPr>
          </a:lstStyle>
          <a:p>
            <a:r>
              <a:rPr lang="zh-CN"/>
              <a:t>此处编辑标题样式</a:t>
            </a:r>
          </a:p>
        </p:txBody>
      </p:sp>
      <p:sp>
        <p:nvSpPr>
          <p:cNvPr id="5" name="日期占位符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页脚占位符 8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灯片编号占位符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A5E03B6-1682-4757-B591-DC697183AB93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/>
          <p:cNvSpPr/>
          <p:nvPr userDrawn="1"/>
        </p:nvSpPr>
        <p:spPr bwMode="auto">
          <a:xfrm>
            <a:off x="285924" y="249906"/>
            <a:ext cx="797890" cy="651364"/>
          </a:xfrm>
          <a:custGeom>
            <a:avLst/>
            <a:gdLst>
              <a:gd name="T0" fmla="*/ 33 w 711"/>
              <a:gd name="T1" fmla="*/ 450 h 621"/>
              <a:gd name="T2" fmla="*/ 76 w 711"/>
              <a:gd name="T3" fmla="*/ 407 h 621"/>
              <a:gd name="T4" fmla="*/ 406 w 711"/>
              <a:gd name="T5" fmla="*/ 470 h 621"/>
              <a:gd name="T6" fmla="*/ 209 w 711"/>
              <a:gd name="T7" fmla="*/ 271 h 621"/>
              <a:gd name="T8" fmla="*/ 155 w 711"/>
              <a:gd name="T9" fmla="*/ 326 h 621"/>
              <a:gd name="T10" fmla="*/ 72 w 711"/>
              <a:gd name="T11" fmla="*/ 244 h 621"/>
              <a:gd name="T12" fmla="*/ 219 w 711"/>
              <a:gd name="T13" fmla="*/ 94 h 621"/>
              <a:gd name="T14" fmla="*/ 314 w 711"/>
              <a:gd name="T15" fmla="*/ 77 h 621"/>
              <a:gd name="T16" fmla="*/ 356 w 711"/>
              <a:gd name="T17" fmla="*/ 120 h 621"/>
              <a:gd name="T18" fmla="*/ 283 w 711"/>
              <a:gd name="T19" fmla="*/ 196 h 621"/>
              <a:gd name="T20" fmla="*/ 482 w 711"/>
              <a:gd name="T21" fmla="*/ 396 h 621"/>
              <a:gd name="T22" fmla="*/ 324 w 711"/>
              <a:gd name="T23" fmla="*/ 0 h 621"/>
              <a:gd name="T24" fmla="*/ 556 w 711"/>
              <a:gd name="T25" fmla="*/ 470 h 621"/>
              <a:gd name="T26" fmla="*/ 610 w 711"/>
              <a:gd name="T27" fmla="*/ 526 h 621"/>
              <a:gd name="T28" fmla="*/ 539 w 711"/>
              <a:gd name="T29" fmla="*/ 595 h 621"/>
              <a:gd name="T30" fmla="*/ 484 w 711"/>
              <a:gd name="T31" fmla="*/ 543 h 621"/>
              <a:gd name="T32" fmla="*/ 108 w 711"/>
              <a:gd name="T33" fmla="*/ 531 h 621"/>
              <a:gd name="T34" fmla="*/ 84 w 711"/>
              <a:gd name="T35" fmla="*/ 584 h 621"/>
              <a:gd name="T36" fmla="*/ 24 w 711"/>
              <a:gd name="T37" fmla="*/ 573 h 621"/>
              <a:gd name="T38" fmla="*/ 76 w 711"/>
              <a:gd name="T39" fmla="*/ 502 h 621"/>
              <a:gd name="T40" fmla="*/ 33 w 711"/>
              <a:gd name="T41" fmla="*/ 45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11" h="621">
                <a:moveTo>
                  <a:pt x="33" y="450"/>
                </a:moveTo>
                <a:lnTo>
                  <a:pt x="76" y="407"/>
                </a:lnTo>
                <a:cubicBezTo>
                  <a:pt x="166" y="484"/>
                  <a:pt x="271" y="535"/>
                  <a:pt x="406" y="470"/>
                </a:cubicBezTo>
                <a:lnTo>
                  <a:pt x="209" y="271"/>
                </a:lnTo>
                <a:lnTo>
                  <a:pt x="155" y="326"/>
                </a:lnTo>
                <a:lnTo>
                  <a:pt x="72" y="244"/>
                </a:lnTo>
                <a:lnTo>
                  <a:pt x="219" y="94"/>
                </a:lnTo>
                <a:cubicBezTo>
                  <a:pt x="241" y="104"/>
                  <a:pt x="274" y="105"/>
                  <a:pt x="314" y="77"/>
                </a:cubicBezTo>
                <a:lnTo>
                  <a:pt x="356" y="120"/>
                </a:lnTo>
                <a:lnTo>
                  <a:pt x="283" y="196"/>
                </a:lnTo>
                <a:lnTo>
                  <a:pt x="482" y="396"/>
                </a:lnTo>
                <a:cubicBezTo>
                  <a:pt x="556" y="271"/>
                  <a:pt x="495" y="85"/>
                  <a:pt x="324" y="0"/>
                </a:cubicBezTo>
                <a:cubicBezTo>
                  <a:pt x="493" y="8"/>
                  <a:pt x="711" y="202"/>
                  <a:pt x="556" y="470"/>
                </a:cubicBezTo>
                <a:lnTo>
                  <a:pt x="610" y="526"/>
                </a:lnTo>
                <a:lnTo>
                  <a:pt x="539" y="595"/>
                </a:lnTo>
                <a:lnTo>
                  <a:pt x="484" y="543"/>
                </a:lnTo>
                <a:cubicBezTo>
                  <a:pt x="341" y="621"/>
                  <a:pt x="211" y="612"/>
                  <a:pt x="108" y="531"/>
                </a:cubicBezTo>
                <a:cubicBezTo>
                  <a:pt x="114" y="549"/>
                  <a:pt x="102" y="571"/>
                  <a:pt x="84" y="584"/>
                </a:cubicBezTo>
                <a:cubicBezTo>
                  <a:pt x="62" y="598"/>
                  <a:pt x="37" y="593"/>
                  <a:pt x="24" y="573"/>
                </a:cubicBezTo>
                <a:cubicBezTo>
                  <a:pt x="0" y="537"/>
                  <a:pt x="38" y="493"/>
                  <a:pt x="76" y="502"/>
                </a:cubicBezTo>
                <a:cubicBezTo>
                  <a:pt x="61" y="486"/>
                  <a:pt x="47" y="469"/>
                  <a:pt x="33" y="45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 flipV="1">
            <a:off x="0" y="1080000"/>
            <a:ext cx="12192000" cy="1451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4953B-A6FC-4252-9D65-5D435A04F887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4.xml"/><Relationship Id="rId7" Type="http://schemas.openxmlformats.org/officeDocument/2006/relationships/image" Target="../media/image3.jpe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3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27.xml"/><Relationship Id="rId7" Type="http://schemas.openxmlformats.org/officeDocument/2006/relationships/image" Target="../media/image5.jpe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8.xml"/><Relationship Id="rId9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tags" Target="../tags/tag41.xml"/><Relationship Id="rId18" Type="http://schemas.openxmlformats.org/officeDocument/2006/relationships/slideLayout" Target="../slideLayouts/slideLayout1.xml"/><Relationship Id="rId3" Type="http://schemas.openxmlformats.org/officeDocument/2006/relationships/tags" Target="../tags/tag31.xml"/><Relationship Id="rId21" Type="http://schemas.openxmlformats.org/officeDocument/2006/relationships/image" Target="../media/image35.png"/><Relationship Id="rId7" Type="http://schemas.openxmlformats.org/officeDocument/2006/relationships/tags" Target="../tags/tag35.xml"/><Relationship Id="rId12" Type="http://schemas.openxmlformats.org/officeDocument/2006/relationships/tags" Target="../tags/tag40.xml"/><Relationship Id="rId17" Type="http://schemas.openxmlformats.org/officeDocument/2006/relationships/tags" Target="../tags/tag45.xml"/><Relationship Id="rId2" Type="http://schemas.openxmlformats.org/officeDocument/2006/relationships/tags" Target="../tags/tag30.xml"/><Relationship Id="rId16" Type="http://schemas.openxmlformats.org/officeDocument/2006/relationships/tags" Target="../tags/tag44.xml"/><Relationship Id="rId20" Type="http://schemas.openxmlformats.org/officeDocument/2006/relationships/image" Target="../media/image4.png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tags" Target="../tags/tag39.xml"/><Relationship Id="rId5" Type="http://schemas.openxmlformats.org/officeDocument/2006/relationships/tags" Target="../tags/tag33.xml"/><Relationship Id="rId15" Type="http://schemas.openxmlformats.org/officeDocument/2006/relationships/tags" Target="../tags/tag43.xml"/><Relationship Id="rId23" Type="http://schemas.openxmlformats.org/officeDocument/2006/relationships/image" Target="../media/image37.png"/><Relationship Id="rId10" Type="http://schemas.openxmlformats.org/officeDocument/2006/relationships/tags" Target="../tags/tag38.xml"/><Relationship Id="rId19" Type="http://schemas.openxmlformats.org/officeDocument/2006/relationships/notesSlide" Target="../notesSlides/notesSlide12.xml"/><Relationship Id="rId4" Type="http://schemas.openxmlformats.org/officeDocument/2006/relationships/tags" Target="../tags/tag32.xml"/><Relationship Id="rId9" Type="http://schemas.openxmlformats.org/officeDocument/2006/relationships/tags" Target="../tags/tag37.xml"/><Relationship Id="rId14" Type="http://schemas.openxmlformats.org/officeDocument/2006/relationships/tags" Target="../tags/tag42.xml"/><Relationship Id="rId22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13" Type="http://schemas.openxmlformats.org/officeDocument/2006/relationships/image" Target="../media/image39.png"/><Relationship Id="rId3" Type="http://schemas.openxmlformats.org/officeDocument/2006/relationships/tags" Target="../tags/tag48.xml"/><Relationship Id="rId7" Type="http://schemas.openxmlformats.org/officeDocument/2006/relationships/tags" Target="../tags/tag52.xml"/><Relationship Id="rId12" Type="http://schemas.openxmlformats.org/officeDocument/2006/relationships/image" Target="../media/image4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image" Target="../media/image38.png"/><Relationship Id="rId5" Type="http://schemas.openxmlformats.org/officeDocument/2006/relationships/tags" Target="../tags/tag50.xml"/><Relationship Id="rId10" Type="http://schemas.openxmlformats.org/officeDocument/2006/relationships/notesSlide" Target="../notesSlides/notesSlide13.xml"/><Relationship Id="rId4" Type="http://schemas.openxmlformats.org/officeDocument/2006/relationships/tags" Target="../tags/tag49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2.jpe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4.png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63.xml"/><Relationship Id="rId13" Type="http://schemas.openxmlformats.org/officeDocument/2006/relationships/tags" Target="../tags/tag68.xml"/><Relationship Id="rId18" Type="http://schemas.openxmlformats.org/officeDocument/2006/relationships/tags" Target="../tags/tag73.xml"/><Relationship Id="rId26" Type="http://schemas.openxmlformats.org/officeDocument/2006/relationships/image" Target="../media/image45.png"/><Relationship Id="rId3" Type="http://schemas.openxmlformats.org/officeDocument/2006/relationships/tags" Target="../tags/tag58.xml"/><Relationship Id="rId21" Type="http://schemas.openxmlformats.org/officeDocument/2006/relationships/slideLayout" Target="../slideLayouts/slideLayout1.xml"/><Relationship Id="rId7" Type="http://schemas.openxmlformats.org/officeDocument/2006/relationships/tags" Target="../tags/tag62.xml"/><Relationship Id="rId12" Type="http://schemas.openxmlformats.org/officeDocument/2006/relationships/tags" Target="../tags/tag67.xml"/><Relationship Id="rId17" Type="http://schemas.openxmlformats.org/officeDocument/2006/relationships/tags" Target="../tags/tag72.xml"/><Relationship Id="rId25" Type="http://schemas.openxmlformats.org/officeDocument/2006/relationships/image" Target="../media/image44.png"/><Relationship Id="rId2" Type="http://schemas.openxmlformats.org/officeDocument/2006/relationships/tags" Target="../tags/tag57.xml"/><Relationship Id="rId16" Type="http://schemas.openxmlformats.org/officeDocument/2006/relationships/tags" Target="../tags/tag71.xml"/><Relationship Id="rId20" Type="http://schemas.openxmlformats.org/officeDocument/2006/relationships/tags" Target="../tags/tag75.xml"/><Relationship Id="rId29" Type="http://schemas.openxmlformats.org/officeDocument/2006/relationships/image" Target="../media/image48.png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11" Type="http://schemas.openxmlformats.org/officeDocument/2006/relationships/tags" Target="../tags/tag66.xml"/><Relationship Id="rId24" Type="http://schemas.openxmlformats.org/officeDocument/2006/relationships/image" Target="../media/image43.png"/><Relationship Id="rId5" Type="http://schemas.openxmlformats.org/officeDocument/2006/relationships/tags" Target="../tags/tag60.xml"/><Relationship Id="rId15" Type="http://schemas.openxmlformats.org/officeDocument/2006/relationships/tags" Target="../tags/tag70.xml"/><Relationship Id="rId23" Type="http://schemas.openxmlformats.org/officeDocument/2006/relationships/image" Target="../media/image4.png"/><Relationship Id="rId28" Type="http://schemas.openxmlformats.org/officeDocument/2006/relationships/image" Target="../media/image47.png"/><Relationship Id="rId10" Type="http://schemas.openxmlformats.org/officeDocument/2006/relationships/tags" Target="../tags/tag65.xml"/><Relationship Id="rId19" Type="http://schemas.openxmlformats.org/officeDocument/2006/relationships/tags" Target="../tags/tag74.xml"/><Relationship Id="rId4" Type="http://schemas.openxmlformats.org/officeDocument/2006/relationships/tags" Target="../tags/tag59.xml"/><Relationship Id="rId9" Type="http://schemas.openxmlformats.org/officeDocument/2006/relationships/tags" Target="../tags/tag64.xml"/><Relationship Id="rId14" Type="http://schemas.openxmlformats.org/officeDocument/2006/relationships/tags" Target="../tags/tag69.xml"/><Relationship Id="rId22" Type="http://schemas.openxmlformats.org/officeDocument/2006/relationships/notesSlide" Target="../notesSlides/notesSlide15.xml"/><Relationship Id="rId27" Type="http://schemas.openxmlformats.org/officeDocument/2006/relationships/image" Target="../media/image46.png"/><Relationship Id="rId30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2.jpeg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image" Target="../media/image4.png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80.xml"/><Relationship Id="rId7" Type="http://schemas.openxmlformats.org/officeDocument/2006/relationships/image" Target="../media/image41.pn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notesSlide" Target="../notesSlides/notesSlide17.xml"/><Relationship Id="rId11" Type="http://schemas.openxmlformats.org/officeDocument/2006/relationships/image" Target="../media/image42.jpe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50.jpeg"/><Relationship Id="rId4" Type="http://schemas.openxmlformats.org/officeDocument/2006/relationships/tags" Target="../tags/tag81.xml"/><Relationship Id="rId9" Type="http://schemas.openxmlformats.org/officeDocument/2006/relationships/image" Target="../media/image49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89.xml"/><Relationship Id="rId13" Type="http://schemas.openxmlformats.org/officeDocument/2006/relationships/tags" Target="../tags/tag94.xml"/><Relationship Id="rId18" Type="http://schemas.openxmlformats.org/officeDocument/2006/relationships/tags" Target="../tags/tag99.xml"/><Relationship Id="rId26" Type="http://schemas.openxmlformats.org/officeDocument/2006/relationships/image" Target="../media/image54.png"/><Relationship Id="rId3" Type="http://schemas.openxmlformats.org/officeDocument/2006/relationships/tags" Target="../tags/tag84.xml"/><Relationship Id="rId21" Type="http://schemas.openxmlformats.org/officeDocument/2006/relationships/notesSlide" Target="../notesSlides/notesSlide18.xml"/><Relationship Id="rId7" Type="http://schemas.openxmlformats.org/officeDocument/2006/relationships/tags" Target="../tags/tag88.xml"/><Relationship Id="rId12" Type="http://schemas.openxmlformats.org/officeDocument/2006/relationships/tags" Target="../tags/tag93.xml"/><Relationship Id="rId17" Type="http://schemas.openxmlformats.org/officeDocument/2006/relationships/tags" Target="../tags/tag98.xml"/><Relationship Id="rId25" Type="http://schemas.openxmlformats.org/officeDocument/2006/relationships/image" Target="../media/image53.png"/><Relationship Id="rId2" Type="http://schemas.openxmlformats.org/officeDocument/2006/relationships/tags" Target="../tags/tag83.xml"/><Relationship Id="rId16" Type="http://schemas.openxmlformats.org/officeDocument/2006/relationships/tags" Target="../tags/tag97.xml"/><Relationship Id="rId20" Type="http://schemas.openxmlformats.org/officeDocument/2006/relationships/slideLayout" Target="../slideLayouts/slideLayout1.xml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11" Type="http://schemas.openxmlformats.org/officeDocument/2006/relationships/tags" Target="../tags/tag92.xml"/><Relationship Id="rId24" Type="http://schemas.openxmlformats.org/officeDocument/2006/relationships/image" Target="../media/image52.png"/><Relationship Id="rId5" Type="http://schemas.openxmlformats.org/officeDocument/2006/relationships/tags" Target="../tags/tag86.xml"/><Relationship Id="rId15" Type="http://schemas.openxmlformats.org/officeDocument/2006/relationships/tags" Target="../tags/tag96.xml"/><Relationship Id="rId23" Type="http://schemas.openxmlformats.org/officeDocument/2006/relationships/image" Target="../media/image51.png"/><Relationship Id="rId10" Type="http://schemas.openxmlformats.org/officeDocument/2006/relationships/tags" Target="../tags/tag91.xml"/><Relationship Id="rId19" Type="http://schemas.openxmlformats.org/officeDocument/2006/relationships/tags" Target="../tags/tag100.xml"/><Relationship Id="rId4" Type="http://schemas.openxmlformats.org/officeDocument/2006/relationships/tags" Target="../tags/tag85.xml"/><Relationship Id="rId9" Type="http://schemas.openxmlformats.org/officeDocument/2006/relationships/tags" Target="../tags/tag90.xml"/><Relationship Id="rId14" Type="http://schemas.openxmlformats.org/officeDocument/2006/relationships/tags" Target="../tags/tag95.xml"/><Relationship Id="rId22" Type="http://schemas.openxmlformats.org/officeDocument/2006/relationships/image" Target="../media/image4.png"/><Relationship Id="rId27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03.xml"/><Relationship Id="rId7" Type="http://schemas.openxmlformats.org/officeDocument/2006/relationships/image" Target="../media/image5.jpeg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4.xml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8.xml"/><Relationship Id="rId7" Type="http://schemas.openxmlformats.org/officeDocument/2006/relationships/image" Target="../media/image5.jpe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.xml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107.xml"/><Relationship Id="rId7" Type="http://schemas.openxmlformats.org/officeDocument/2006/relationships/image" Target="../media/image56.jpeg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3" Type="http://schemas.openxmlformats.org/officeDocument/2006/relationships/tags" Target="../tags/tag110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59.png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11" Type="http://schemas.openxmlformats.org/officeDocument/2006/relationships/image" Target="../media/image4.png"/><Relationship Id="rId5" Type="http://schemas.openxmlformats.org/officeDocument/2006/relationships/tags" Target="../tags/tag112.xml"/><Relationship Id="rId10" Type="http://schemas.openxmlformats.org/officeDocument/2006/relationships/image" Target="../media/image58.jpeg"/><Relationship Id="rId4" Type="http://schemas.openxmlformats.org/officeDocument/2006/relationships/tags" Target="../tags/tag111.xml"/><Relationship Id="rId9" Type="http://schemas.openxmlformats.org/officeDocument/2006/relationships/image" Target="../media/image57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tags" Target="../tags/tag116.xml"/><Relationship Id="rId7" Type="http://schemas.openxmlformats.org/officeDocument/2006/relationships/image" Target="../media/image4.png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17.xml"/><Relationship Id="rId9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3" Type="http://schemas.openxmlformats.org/officeDocument/2006/relationships/tags" Target="../tags/tag120.xml"/><Relationship Id="rId7" Type="http://schemas.openxmlformats.org/officeDocument/2006/relationships/image" Target="../media/image62.jpeg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tags" Target="../tags/tag123.xml"/><Relationship Id="rId7" Type="http://schemas.openxmlformats.org/officeDocument/2006/relationships/image" Target="../media/image64.jpe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3" Type="http://schemas.openxmlformats.org/officeDocument/2006/relationships/tags" Target="../tags/tag126.xml"/><Relationship Id="rId7" Type="http://schemas.openxmlformats.org/officeDocument/2006/relationships/image" Target="../media/image66.jpeg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3" Type="http://schemas.openxmlformats.org/officeDocument/2006/relationships/tags" Target="../tags/tag129.xml"/><Relationship Id="rId7" Type="http://schemas.openxmlformats.org/officeDocument/2006/relationships/image" Target="../media/image68.jpeg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tags" Target="../tags/tag132.xml"/><Relationship Id="rId7" Type="http://schemas.openxmlformats.org/officeDocument/2006/relationships/image" Target="../media/image70.jpeg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35.xml"/><Relationship Id="rId7" Type="http://schemas.openxmlformats.org/officeDocument/2006/relationships/image" Target="../media/image72.png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36.xml"/><Relationship Id="rId9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139.xml"/><Relationship Id="rId7" Type="http://schemas.openxmlformats.org/officeDocument/2006/relationships/image" Target="../media/image74.jpeg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42.xml"/><Relationship Id="rId7" Type="http://schemas.openxmlformats.org/officeDocument/2006/relationships/image" Target="../media/image75.jpeg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150.xml"/><Relationship Id="rId3" Type="http://schemas.openxmlformats.org/officeDocument/2006/relationships/tags" Target="../tags/tag145.xml"/><Relationship Id="rId7" Type="http://schemas.openxmlformats.org/officeDocument/2006/relationships/tags" Target="../tags/tag149.xml"/><Relationship Id="rId12" Type="http://schemas.openxmlformats.org/officeDocument/2006/relationships/image" Target="../media/image4.png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tags" Target="../tags/tag148.xml"/><Relationship Id="rId11" Type="http://schemas.openxmlformats.org/officeDocument/2006/relationships/image" Target="../media/image3.jpeg"/><Relationship Id="rId5" Type="http://schemas.openxmlformats.org/officeDocument/2006/relationships/tags" Target="../tags/tag147.xml"/><Relationship Id="rId10" Type="http://schemas.openxmlformats.org/officeDocument/2006/relationships/notesSlide" Target="../notesSlides/notesSlide31.xml"/><Relationship Id="rId4" Type="http://schemas.openxmlformats.org/officeDocument/2006/relationships/tags" Target="../tags/tag146.xml"/><Relationship Id="rId9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8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20.xml"/><Relationship Id="rId7" Type="http://schemas.openxmlformats.org/officeDocument/2006/relationships/image" Target="../media/image24.png"/><Relationship Id="rId12" Type="http://schemas.openxmlformats.org/officeDocument/2006/relationships/image" Target="../media/image26.jpe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23.jpeg"/><Relationship Id="rId11" Type="http://schemas.openxmlformats.org/officeDocument/2006/relationships/image" Target="../media/image25.jpeg"/><Relationship Id="rId5" Type="http://schemas.openxmlformats.org/officeDocument/2006/relationships/notesSlide" Target="../notesSlides/notesSlide8.xml"/><Relationship Id="rId10" Type="http://schemas.openxmlformats.org/officeDocument/2006/relationships/image" Target="../media/image29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3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27.png"/><Relationship Id="rId5" Type="http://schemas.openxmlformats.org/officeDocument/2006/relationships/image" Target="../media/image4.png"/><Relationship Id="rId10" Type="http://schemas.openxmlformats.org/officeDocument/2006/relationships/image" Target="../media/image31.jpe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"/>
          <p:cNvPicPr>
            <a:picLocks noChangeAspect="1"/>
          </p:cNvPicPr>
          <p:nvPr/>
        </p:nvPicPr>
        <p:blipFill>
          <a:blip r:embed="rId7">
            <a:lum bright="-12000"/>
          </a:blip>
          <a:srcRect t="8310" b="7738"/>
          <a:stretch>
            <a:fillRect/>
          </a:stretch>
        </p:blipFill>
        <p:spPr>
          <a:xfrm>
            <a:off x="0" y="552450"/>
            <a:ext cx="12192635" cy="577342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149985" y="2491739"/>
            <a:ext cx="9821545" cy="2987463"/>
            <a:chOff x="953" y="2208"/>
            <a:chExt cx="15467" cy="4705"/>
          </a:xfrm>
        </p:grpSpPr>
        <p:sp>
          <p:nvSpPr>
            <p:cNvPr id="5" name="文本框 4"/>
            <p:cNvSpPr txBox="1"/>
            <p:nvPr/>
          </p:nvSpPr>
          <p:spPr>
            <a:xfrm>
              <a:off x="1514" y="2329"/>
              <a:ext cx="14282" cy="21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noAutofit/>
            </a:bodyPr>
            <a:lstStyle/>
            <a:p>
              <a:pPr defTabSz="685800"/>
              <a:r>
                <a:rPr lang="zh-CN" altLang="en-US" sz="66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面包板电子实践</a:t>
              </a:r>
            </a:p>
          </p:txBody>
        </p:sp>
        <p:sp>
          <p:nvSpPr>
            <p:cNvPr id="6" name="文本框 5"/>
            <p:cNvSpPr txBox="1"/>
            <p:nvPr>
              <p:custDataLst>
                <p:tags r:id="rId1"/>
              </p:custDataLst>
            </p:nvPr>
          </p:nvSpPr>
          <p:spPr>
            <a:xfrm>
              <a:off x="1600" y="5377"/>
              <a:ext cx="7407" cy="1536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vert="horz" wrap="square" lIns="68580" tIns="34290" rIns="68580" bIns="34290" anchor="t">
              <a:noAutofit/>
            </a:bodyPr>
            <a:lstStyle/>
            <a:p>
              <a:pPr defTabSz="685800" eaLnBrk="0" hangingPunct="0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复旦大学</a:t>
              </a:r>
              <a:r>
                <a:rPr lang="en-US" altLang="zh-CN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 </a:t>
              </a:r>
              <a:r>
                <a:rPr lang="zh-CN" altLang="en-US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芯创讲师团</a:t>
              </a:r>
              <a:endParaRPr lang="en-US" altLang="zh-CN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defTabSz="685800" eaLnBrk="0" hangingPunct="0">
                <a:lnSpc>
                  <a:spcPct val="150000"/>
                </a:lnSpc>
              </a:pPr>
              <a:fld id="{BB962C8B-B14F-4D97-AF65-F5344CB8AC3E}" type="datetime6">
                <a:rPr lang="zh-CN" altLang="zh-CN" sz="2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2025年4月</a:t>
              </a:fld>
              <a:endParaRPr lang="zh-CN" altLang="zh-CN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2"/>
              </p:custDataLst>
            </p:nvPr>
          </p:nvSpPr>
          <p:spPr>
            <a:xfrm>
              <a:off x="4981" y="4399"/>
              <a:ext cx="11439" cy="97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noAutofit/>
            </a:bodyPr>
            <a:lstStyle/>
            <a:p>
              <a:pPr defTabSz="685800" eaLnBrk="0" hangingPunct="0"/>
              <a:r>
                <a:rPr lang="en-US" altLang="zh-CN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——</a:t>
              </a:r>
              <a:r>
                <a:rPr lang="zh-CN" altLang="en-US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逻辑门电路</a:t>
              </a: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953" y="2208"/>
              <a:ext cx="209" cy="3742"/>
              <a:chOff x="995161" y="2150155"/>
              <a:chExt cx="135370" cy="1606382"/>
            </a:xfrm>
          </p:grpSpPr>
          <p:cxnSp>
            <p:nvCxnSpPr>
              <p:cNvPr id="10" name="直接连接符 9"/>
              <p:cNvCxnSpPr/>
              <p:nvPr>
                <p:custDataLst>
                  <p:tags r:id="rId3"/>
                </p:custDataLst>
              </p:nvPr>
            </p:nvCxnSpPr>
            <p:spPr>
              <a:xfrm>
                <a:off x="1130530" y="2150155"/>
                <a:ext cx="0" cy="1606382"/>
              </a:xfrm>
              <a:prstGeom prst="line">
                <a:avLst/>
              </a:prstGeom>
              <a:ln w="38100" cmpd="sng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等腰三角形 11"/>
              <p:cNvSpPr/>
              <p:nvPr>
                <p:custDataLst>
                  <p:tags r:id="rId4"/>
                </p:custDataLst>
              </p:nvPr>
            </p:nvSpPr>
            <p:spPr>
              <a:xfrm rot="16200000">
                <a:off x="984331" y="2901204"/>
                <a:ext cx="157029" cy="135370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pic>
        <p:nvPicPr>
          <p:cNvPr id="17" name="图片 16" descr="复旦大学微电子学院芯创讲师团"/>
          <p:cNvPicPr>
            <a:picLocks noChangeAspect="1"/>
          </p:cNvPicPr>
          <p:nvPr/>
        </p:nvPicPr>
        <p:blipFill>
          <a:blip r:embed="rId8">
            <a:lum bright="100000"/>
          </a:blip>
          <a:stretch>
            <a:fillRect/>
          </a:stretch>
        </p:blipFill>
        <p:spPr>
          <a:xfrm>
            <a:off x="-34925" y="443865"/>
            <a:ext cx="2124710" cy="2124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F5FAC-C87F-2FEC-4504-936C037E9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1C83DBAE-60F1-7A90-EBB1-7DE7133D71AD}"/>
              </a:ext>
            </a:extLst>
          </p:cNvPr>
          <p:cNvGrpSpPr/>
          <p:nvPr/>
        </p:nvGrpSpPr>
        <p:grpSpPr>
          <a:xfrm>
            <a:off x="1245235" y="323215"/>
            <a:ext cx="5911215" cy="931024"/>
            <a:chOff x="716110" y="296170"/>
            <a:chExt cx="4203131" cy="930714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420E8CC-93E8-3C62-13F0-3B3861E29B32}"/>
                </a:ext>
              </a:extLst>
            </p:cNvPr>
            <p:cNvSpPr txBox="1"/>
            <p:nvPr/>
          </p:nvSpPr>
          <p:spPr>
            <a:xfrm>
              <a:off x="716110" y="296170"/>
              <a:ext cx="4203131" cy="93071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逻辑代数基本定理（运算律）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1620CEA-F6E2-BAB6-361E-469F2610E5CC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76EFD83F-F26D-BDE5-2372-E5FA2372EEC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0DF76F9C-39D3-D1C0-5F78-AEE20B382C5B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0AE73ABF-E31F-B7B5-4D8D-E0B5CDFE725A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11" name="图片 10" descr="复旦大学微电子学院芯创讲师团">
              <a:extLst>
                <a:ext uri="{FF2B5EF4-FFF2-40B4-BE49-F238E27FC236}">
                  <a16:creationId xmlns:a16="http://schemas.microsoft.com/office/drawing/2014/main" id="{0E2F020A-70DB-47C3-6DBA-3E3C3CAB5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8"/>
              <a:ext cx="3359" cy="617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3C7CBBD-394B-66AB-D1CF-A63A7505EB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911" y="1393825"/>
            <a:ext cx="8860790" cy="466978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A78D86D-F948-DB1F-C8AE-503813D0E40E}"/>
              </a:ext>
            </a:extLst>
          </p:cNvPr>
          <p:cNvSpPr txBox="1"/>
          <p:nvPr/>
        </p:nvSpPr>
        <p:spPr>
          <a:xfrm>
            <a:off x="8602578" y="1461918"/>
            <a:ext cx="1852986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证明方法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E755DE2-2482-DFD6-831E-1CBF70AF7B38}"/>
              </a:ext>
            </a:extLst>
          </p:cNvPr>
          <p:cNvSpPr/>
          <p:nvPr/>
        </p:nvSpPr>
        <p:spPr>
          <a:xfrm>
            <a:off x="8696130" y="2023258"/>
            <a:ext cx="2890796" cy="92545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>
              <a:lnSpc>
                <a:spcPct val="125000"/>
              </a:lnSpc>
              <a:buFont typeface="Arial" panose="020B0604020202090204" pitchFamily="34" charset="0"/>
              <a:buChar char="•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公式法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25000"/>
              </a:lnSpc>
              <a:buFont typeface="Arial" panose="020B0604020202090204" pitchFamily="34" charset="0"/>
              <a:buChar char="•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枚举法（真值表）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C5F36A-D78C-AE55-0936-4F1A6005F88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139834" y="3710476"/>
            <a:ext cx="2003388" cy="146423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思考：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如何用与非门实现非、与、或、或非逻辑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066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594627" y="3429248"/>
            <a:ext cx="3002745" cy="1230666"/>
            <a:chOff x="4581801" y="2848154"/>
            <a:chExt cx="3002745" cy="1230666"/>
          </a:xfrm>
        </p:grpSpPr>
        <p:sp>
          <p:nvSpPr>
            <p:cNvPr id="8" name="文本框 7"/>
            <p:cNvSpPr txBox="1"/>
            <p:nvPr/>
          </p:nvSpPr>
          <p:spPr>
            <a:xfrm>
              <a:off x="4581801" y="2931534"/>
              <a:ext cx="300274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264884"/>
                  </a:solidFill>
                  <a:latin typeface="微软雅黑" panose="020B0503020204020204" charset="-122"/>
                  <a:ea typeface="微软雅黑" panose="020B0503020204020204" charset="-122"/>
                </a:rPr>
                <a:t>面包板入门</a:t>
              </a:r>
              <a:endParaRPr lang="en-US" altLang="zh-CN" sz="3600" b="1" dirty="0">
                <a:solidFill>
                  <a:srgbClr val="264884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r"/>
              <a:r>
                <a:rPr lang="en-US" altLang="zh-CN" sz="2400" b="1" dirty="0">
                  <a:solidFill>
                    <a:srgbClr val="264884"/>
                  </a:solidFill>
                  <a:latin typeface="微软雅黑" panose="020B0503020204020204" charset="-122"/>
                  <a:ea typeface="微软雅黑" panose="020B0503020204020204" charset="-122"/>
                </a:rPr>
                <a:t>——</a:t>
              </a:r>
              <a:r>
                <a:rPr lang="zh-CN" altLang="en-US" sz="2400" b="1" dirty="0">
                  <a:solidFill>
                    <a:srgbClr val="264884"/>
                  </a:solidFill>
                  <a:latin typeface="微软雅黑" panose="020B0503020204020204" charset="-122"/>
                  <a:ea typeface="微软雅黑" panose="020B0503020204020204" charset="-122"/>
                </a:rPr>
                <a:t>小灯泡电路制作</a:t>
              </a:r>
            </a:p>
          </p:txBody>
        </p:sp>
        <p:cxnSp>
          <p:nvCxnSpPr>
            <p:cNvPr id="10" name="直接连接符 9"/>
            <p:cNvCxnSpPr/>
            <p:nvPr>
              <p:custDataLst>
                <p:tags r:id="rId3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>
              <p:custDataLst>
                <p:tags r:id="rId4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 descr="图片包含 户外, 标牌&#10;&#10;自动生成的说明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68" r="-1"/>
          <a:stretch>
            <a:fillRect/>
          </a:stretch>
        </p:blipFill>
        <p:spPr>
          <a:xfrm>
            <a:off x="0" y="0"/>
            <a:ext cx="2514644" cy="6833630"/>
          </a:xfrm>
          <a:prstGeom prst="rect">
            <a:avLst/>
          </a:prstGeom>
        </p:spPr>
      </p:pic>
      <p:pic>
        <p:nvPicPr>
          <p:cNvPr id="13" name="图片 12" descr="图片包含 户外, 标牌&#10;&#10;自动生成的说明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1722"/>
          <a:stretch>
            <a:fillRect/>
          </a:stretch>
        </p:blipFill>
        <p:spPr>
          <a:xfrm>
            <a:off x="9571538" y="12185"/>
            <a:ext cx="2620462" cy="683363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C97DD5A9-85B6-14AE-8DCC-EC1D210880F6}"/>
              </a:ext>
            </a:extLst>
          </p:cNvPr>
          <p:cNvGrpSpPr>
            <a:grpSpLocks noChangeAspect="1"/>
          </p:cNvGrpSpPr>
          <p:nvPr/>
        </p:nvGrpSpPr>
        <p:grpSpPr>
          <a:xfrm>
            <a:off x="4860933" y="2120323"/>
            <a:ext cx="2364315" cy="1181317"/>
            <a:chOff x="3804264" y="-1169675"/>
            <a:chExt cx="1547966" cy="773433"/>
          </a:xfrm>
          <a:solidFill>
            <a:srgbClr val="014589"/>
          </a:solidFill>
        </p:grpSpPr>
        <p:sp>
          <p:nvSpPr>
            <p:cNvPr id="9" name="任意多边形 15">
              <a:extLst>
                <a:ext uri="{FF2B5EF4-FFF2-40B4-BE49-F238E27FC236}">
                  <a16:creationId xmlns:a16="http://schemas.microsoft.com/office/drawing/2014/main" id="{2C04124F-14B9-D21A-2CFE-2F3A77BAE949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3804264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6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2" y="773433"/>
                  </a:lnTo>
                  <a:lnTo>
                    <a:pt x="506018" y="773433"/>
                  </a:lnTo>
                  <a:lnTo>
                    <a:pt x="512257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</a:endParaRPr>
            </a:p>
          </p:txBody>
        </p:sp>
        <p:sp>
          <p:nvSpPr>
            <p:cNvPr id="14" name="任意多边形 16">
              <a:extLst>
                <a:ext uri="{FF2B5EF4-FFF2-40B4-BE49-F238E27FC236}">
                  <a16:creationId xmlns:a16="http://schemas.microsoft.com/office/drawing/2014/main" id="{852765D4-5D3E-2D20-148C-C8F3FEB4EF82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636865" y="-1169675"/>
              <a:ext cx="715365" cy="773433"/>
            </a:xfrm>
            <a:custGeom>
              <a:avLst/>
              <a:gdLst/>
              <a:ahLst/>
              <a:cxnLst/>
              <a:rect l="l" t="t" r="r" b="b"/>
              <a:pathLst>
                <a:path w="715365" h="773433">
                  <a:moveTo>
                    <a:pt x="359959" y="0"/>
                  </a:moveTo>
                  <a:cubicBezTo>
                    <a:pt x="466546" y="1270"/>
                    <a:pt x="552003" y="32218"/>
                    <a:pt x="616329" y="92841"/>
                  </a:cubicBezTo>
                  <a:cubicBezTo>
                    <a:pt x="680655" y="153465"/>
                    <a:pt x="713667" y="236142"/>
                    <a:pt x="715365" y="340872"/>
                  </a:cubicBezTo>
                  <a:cubicBezTo>
                    <a:pt x="714412" y="403419"/>
                    <a:pt x="698518" y="467018"/>
                    <a:pt x="667683" y="531669"/>
                  </a:cubicBezTo>
                  <a:cubicBezTo>
                    <a:pt x="636848" y="596320"/>
                    <a:pt x="596787" y="659918"/>
                    <a:pt x="547500" y="722462"/>
                  </a:cubicBezTo>
                  <a:lnTo>
                    <a:pt x="502183" y="773433"/>
                  </a:lnTo>
                  <a:lnTo>
                    <a:pt x="204841" y="773433"/>
                  </a:lnTo>
                  <a:lnTo>
                    <a:pt x="275093" y="699171"/>
                  </a:lnTo>
                  <a:cubicBezTo>
                    <a:pt x="298941" y="672841"/>
                    <a:pt x="321036" y="647244"/>
                    <a:pt x="341378" y="622382"/>
                  </a:cubicBezTo>
                  <a:cubicBezTo>
                    <a:pt x="422746" y="522932"/>
                    <a:pt x="464401" y="433955"/>
                    <a:pt x="466344" y="355450"/>
                  </a:cubicBezTo>
                  <a:cubicBezTo>
                    <a:pt x="465828" y="305705"/>
                    <a:pt x="453016" y="267804"/>
                    <a:pt x="427907" y="241746"/>
                  </a:cubicBezTo>
                  <a:cubicBezTo>
                    <a:pt x="402799" y="215688"/>
                    <a:pt x="368491" y="202568"/>
                    <a:pt x="324984" y="202386"/>
                  </a:cubicBezTo>
                  <a:cubicBezTo>
                    <a:pt x="288004" y="203297"/>
                    <a:pt x="254485" y="213866"/>
                    <a:pt x="224428" y="234093"/>
                  </a:cubicBezTo>
                  <a:cubicBezTo>
                    <a:pt x="194371" y="254320"/>
                    <a:pt x="166682" y="278738"/>
                    <a:pt x="141361" y="307345"/>
                  </a:cubicBezTo>
                  <a:lnTo>
                    <a:pt x="0" y="167442"/>
                  </a:lnTo>
                  <a:cubicBezTo>
                    <a:pt x="51887" y="111415"/>
                    <a:pt x="105869" y="69494"/>
                    <a:pt x="161945" y="41678"/>
                  </a:cubicBezTo>
                  <a:cubicBezTo>
                    <a:pt x="218022" y="13862"/>
                    <a:pt x="284027" y="-31"/>
                    <a:pt x="359959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22D99-595D-9B8A-6239-362FCDD59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DE4C8FB-5822-0397-4693-4F4EAAA662CF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DB28E54-3ACB-D6F4-F3D2-232C243EDE38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63607C6-F991-3C18-08F3-27DA74161E4D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56D5A04E-35B4-C60B-B886-16B67D1A6ED9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1357C69-5DA6-F606-8E4F-F736E8D06DF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5D56B91-E890-5FBC-D2EC-29EE89DFF6A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6FCB567-56B2-66E3-ED7C-18704AC22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5992BFE-B0AE-54C0-2D5B-4588C724393C}"/>
              </a:ext>
            </a:extLst>
          </p:cNvPr>
          <p:cNvGrpSpPr/>
          <p:nvPr/>
        </p:nvGrpSpPr>
        <p:grpSpPr>
          <a:xfrm>
            <a:off x="730250" y="1210310"/>
            <a:ext cx="6525895" cy="2626360"/>
            <a:chOff x="1150" y="5311"/>
            <a:chExt cx="10277" cy="413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6E02A44-4D79-3A80-CF66-C512E3533416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面包板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DE01348-CEA7-E0CF-D3F2-C95F024EEB9D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510" y="6035"/>
              <a:ext cx="9917" cy="341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面包板是一种</a:t>
              </a:r>
              <a:r>
                <a:rPr lang="zh-CN" sz="2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多用途的万能实验板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，可以将小功率的常规电子元器件直接插入，搭接出各式各样的实验电路。</a:t>
              </a: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元器件可以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反复插接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重复使用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，便于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电路调试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元件调换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，非常适合初学电子技术的用户使用。</a:t>
              </a:r>
              <a:endParaRPr lang="zh-CN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A6885A9-5214-8516-304D-7EC9BDD0EA7B}"/>
              </a:ext>
            </a:extLst>
          </p:cNvPr>
          <p:cNvGrpSpPr/>
          <p:nvPr/>
        </p:nvGrpSpPr>
        <p:grpSpPr>
          <a:xfrm>
            <a:off x="7623175" y="822325"/>
            <a:ext cx="4275455" cy="1691640"/>
            <a:chOff x="11284" y="6200"/>
            <a:chExt cx="6733" cy="2664"/>
          </a:xfrm>
        </p:grpSpPr>
        <p:pic>
          <p:nvPicPr>
            <p:cNvPr id="12" name="https://photo-static-api.fotomore.com/creative/vcg/400/new/VCG41N1550407997.jpg?uid=386&amp;timestamp=1692330026&amp;sign=b9ac666cec1209cbd2261c70732f2120" descr="D:/Desktop/微信图片_20240122231546.png微信图片_20240122231546">
              <a:extLst>
                <a:ext uri="{FF2B5EF4-FFF2-40B4-BE49-F238E27FC236}">
                  <a16:creationId xmlns:a16="http://schemas.microsoft.com/office/drawing/2014/main" id="{2A42EAD7-D98F-48B3-1D18-80FF898D36A8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1"/>
            <a:srcRect l="19" t="-24" r="462" b="24"/>
            <a:stretch>
              <a:fillRect/>
            </a:stretch>
          </p:blipFill>
          <p:spPr>
            <a:xfrm>
              <a:off x="11284" y="6200"/>
              <a:ext cx="6733" cy="21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9AF2565A-CDBC-D615-E7D0-D5A87D1F20CC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12486" y="8333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130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线面包板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FE6E09A1-978B-3724-393B-94D31F9CCC98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b="13812"/>
          <a:stretch>
            <a:fillRect/>
          </a:stretch>
        </p:blipFill>
        <p:spPr>
          <a:xfrm>
            <a:off x="7623175" y="2672080"/>
            <a:ext cx="4275455" cy="208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04E20FC-CD8F-32EC-5C5B-441DADD1801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513445" y="4783455"/>
            <a:ext cx="27686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130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线面包板背面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E272C84-2EA5-04A9-BF02-5FE41E05D354}"/>
              </a:ext>
            </a:extLst>
          </p:cNvPr>
          <p:cNvCxnSpPr/>
          <p:nvPr/>
        </p:nvCxnSpPr>
        <p:spPr>
          <a:xfrm>
            <a:off x="10592435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332BB05-AA07-8E3B-2ED9-003B9A12D4E9}"/>
              </a:ext>
            </a:extLst>
          </p:cNvPr>
          <p:cNvCxnSpPr/>
          <p:nvPr/>
        </p:nvCxnSpPr>
        <p:spPr>
          <a:xfrm>
            <a:off x="10485120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6DC1AA5-5493-2435-B97A-31CE1456BF86}"/>
              </a:ext>
            </a:extLst>
          </p:cNvPr>
          <p:cNvCxnSpPr/>
          <p:nvPr/>
        </p:nvCxnSpPr>
        <p:spPr>
          <a:xfrm>
            <a:off x="10400665" y="3138170"/>
            <a:ext cx="0" cy="443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2390A5E-DAA6-94C6-6DE4-678A5F669D94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9488170" y="3028315"/>
            <a:ext cx="1116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4341EDDF-F516-7C85-9346-E231A3E38FB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485120" y="2526665"/>
            <a:ext cx="1466215" cy="373380"/>
          </a:xfrm>
          <a:prstGeom prst="rect">
            <a:avLst/>
          </a:prstGeom>
          <a:noFill/>
          <a:ln w="28575" cmpd="sng">
            <a:solidFill>
              <a:srgbClr val="C00000">
                <a:alpha val="54000"/>
              </a:srgbClr>
            </a:solidFill>
            <a:prstDash val="sysDash"/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内部导通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6ABA094-07AE-0464-3A25-E4052A597F9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600315" y="5614670"/>
            <a:ext cx="3362325" cy="457562"/>
          </a:xfrm>
          <a:prstGeom prst="roundRect">
            <a:avLst>
              <a:gd name="adj" fmla="val 33300"/>
            </a:avLst>
          </a:prstGeom>
          <a:solidFill>
            <a:schemeClr val="accent1">
              <a:alpha val="3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>
            <a:sp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</a:rPr>
              <a:t>通常接电源正极，</a:t>
            </a:r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Y</a:t>
            </a:r>
            <a:r>
              <a:rPr lang="zh-CN" altLang="en-US" b="0">
                <a:latin typeface="微软雅黑" panose="020B0503020204020204" charset="-122"/>
                <a:ea typeface="微软雅黑" panose="020B0503020204020204" charset="-122"/>
              </a:rPr>
              <a:t>通常接地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70233AE-EA65-FBD3-85D2-71F148448E03}"/>
              </a:ext>
            </a:extLst>
          </p:cNvPr>
          <p:cNvGrpSpPr/>
          <p:nvPr/>
        </p:nvGrpSpPr>
        <p:grpSpPr>
          <a:xfrm>
            <a:off x="490220" y="3987800"/>
            <a:ext cx="6856730" cy="2334895"/>
            <a:chOff x="772" y="5884"/>
            <a:chExt cx="10798" cy="3677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BB4667A4-3D1D-D5C3-9084-02F756B54B26}"/>
                </a:ext>
              </a:extLst>
            </p:cNvPr>
            <p:cNvGrpSpPr/>
            <p:nvPr/>
          </p:nvGrpSpPr>
          <p:grpSpPr>
            <a:xfrm>
              <a:off x="772" y="6547"/>
              <a:ext cx="10798" cy="3015"/>
              <a:chOff x="772" y="6259"/>
              <a:chExt cx="10798" cy="3015"/>
            </a:xfrm>
          </p:grpSpPr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2BB25C9F-AB11-6827-BCDA-68991DC574C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3"/>
              <a:stretch>
                <a:fillRect/>
              </a:stretch>
            </p:blipFill>
            <p:spPr>
              <a:xfrm>
                <a:off x="772" y="6259"/>
                <a:ext cx="10799" cy="2623"/>
              </a:xfrm>
              <a:prstGeom prst="rect">
                <a:avLst/>
              </a:prstGeom>
            </p:spPr>
          </p:pic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A78E19C3-AF85-EF2B-4ECB-CEF32636686C}"/>
                  </a:ext>
                </a:extLst>
              </p:cNvPr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3551" y="8744"/>
                <a:ext cx="436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130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线面包板连接关系</a:t>
                </a: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4317EE83-2214-1B44-D654-7DD48ED5341D}"/>
                  </a:ext>
                </a:extLst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10522" y="6268"/>
                <a:ext cx="70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X</a:t>
                </a: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B1B26E8-BE2D-4807-7B46-5D780E60D8E2}"/>
                  </a:ext>
                </a:extLst>
              </p:cNvPr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0522" y="8284"/>
                <a:ext cx="70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Y</a:t>
                </a:r>
              </a:p>
            </p:txBody>
          </p:sp>
        </p:grpSp>
        <p:sp>
          <p:nvSpPr>
            <p:cNvPr id="33" name="右大括号 32">
              <a:extLst>
                <a:ext uri="{FF2B5EF4-FFF2-40B4-BE49-F238E27FC236}">
                  <a16:creationId xmlns:a16="http://schemas.microsoft.com/office/drawing/2014/main" id="{9ABCFE42-B576-43F9-AD7C-E5BE1FDBF13C}"/>
                </a:ext>
              </a:extLst>
            </p:cNvPr>
            <p:cNvSpPr/>
            <p:nvPr/>
          </p:nvSpPr>
          <p:spPr>
            <a:xfrm rot="16200000">
              <a:off x="3048" y="5036"/>
              <a:ext cx="242" cy="3192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右大括号 39">
              <a:extLst>
                <a:ext uri="{FF2B5EF4-FFF2-40B4-BE49-F238E27FC236}">
                  <a16:creationId xmlns:a16="http://schemas.microsoft.com/office/drawing/2014/main" id="{1489D53E-4166-9F02-50CD-9391B25F8A97}"/>
                </a:ext>
              </a:extLst>
            </p:cNvPr>
            <p:cNvSpPr/>
            <p:nvPr/>
          </p:nvSpPr>
          <p:spPr>
            <a:xfrm rot="16200000">
              <a:off x="9046" y="5036"/>
              <a:ext cx="242" cy="3192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右大括号 40">
              <a:extLst>
                <a:ext uri="{FF2B5EF4-FFF2-40B4-BE49-F238E27FC236}">
                  <a16:creationId xmlns:a16="http://schemas.microsoft.com/office/drawing/2014/main" id="{366F324A-DE19-C9FC-04E3-2D93CF208C9B}"/>
                </a:ext>
              </a:extLst>
            </p:cNvPr>
            <p:cNvSpPr/>
            <p:nvPr/>
          </p:nvSpPr>
          <p:spPr>
            <a:xfrm rot="16200000">
              <a:off x="6040" y="5488"/>
              <a:ext cx="242" cy="2288"/>
            </a:xfrm>
            <a:prstGeom prst="rightBrace">
              <a:avLst>
                <a:gd name="adj1" fmla="val 196280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C5E6561-AE52-5933-3C28-A002C02E9464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989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EA87BC6-42A3-9BE3-B23C-161C8EA478BE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3981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E5379790-A1D1-8515-EA32-39EC5AACF574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6981" y="5884"/>
              <a:ext cx="43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组导通</a:t>
              </a:r>
            </a:p>
          </p:txBody>
        </p:sp>
      </p:grp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2026D58B-9EE1-48F8-9F23-C77FA157FD2B}"/>
              </a:ext>
            </a:extLst>
          </p:cNvPr>
          <p:cNvCxnSpPr/>
          <p:nvPr/>
        </p:nvCxnSpPr>
        <p:spPr>
          <a:xfrm flipH="1" flipV="1">
            <a:off x="7018020" y="4770755"/>
            <a:ext cx="480060" cy="998220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264787"/>
                </a:gs>
              </a:gsLst>
              <a:lin ang="5400000" scaled="1"/>
            </a:gra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5B229F6D-D01E-FAC3-E54C-562CEC81DC17}"/>
              </a:ext>
            </a:extLst>
          </p:cNvPr>
          <p:cNvCxnSpPr>
            <a:endCxn id="31" idx="3"/>
          </p:cNvCxnSpPr>
          <p:nvPr>
            <p:custDataLst>
              <p:tags r:id="rId6"/>
            </p:custDataLst>
          </p:nvPr>
        </p:nvCxnSpPr>
        <p:spPr>
          <a:xfrm flipH="1">
            <a:off x="7125970" y="5852795"/>
            <a:ext cx="364490" cy="10795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264787"/>
                </a:gs>
              </a:gsLst>
              <a:lin ang="0" scaled="1"/>
            </a:gra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8471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9DB88-4882-E7D5-4BE8-FEAC85954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AB06A54-1DAB-0CA0-7540-6F12B14EC1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04695" y="4121150"/>
            <a:ext cx="1038225" cy="957580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EC9EDA91-DF35-F5B8-6A9B-7CE812603CE8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8970A6A-2C49-AC59-DC0F-53EE82EA042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32D94957-6370-C5D5-6F75-416B59F51DBA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44F586D-8755-E721-6F62-ADBF0112C3E4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130B328-9E81-32EF-6F51-CC8EBAE9B1C1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72C1DEB-76F1-ABCC-7D08-8CCC51F9F42C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942A249-14B0-B354-AA88-564C4093E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9B5ED68-A9F6-478E-3353-2057D1FEDF6F}"/>
              </a:ext>
            </a:extLst>
          </p:cNvPr>
          <p:cNvGrpSpPr/>
          <p:nvPr/>
        </p:nvGrpSpPr>
        <p:grpSpPr>
          <a:xfrm>
            <a:off x="730250" y="1085215"/>
            <a:ext cx="10445115" cy="2804795"/>
            <a:chOff x="1150" y="5311"/>
            <a:chExt cx="16449" cy="441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4104DCD-F9B7-2A53-E01D-C9DD0EDA47DE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50" y="5311"/>
              <a:ext cx="2290" cy="7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电阻器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009ACCF-961C-21F9-7DCD-0665D9FE91C1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510" y="6035"/>
              <a:ext cx="16089" cy="369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电阻：在电阻封装上（即电阻表面）涂上一定颜色的色环，来代表这个电阻的阻值，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常见类型为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四色环和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五色环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四色环：前两环分别代表阻值的两位有效数，第三环代表10的幂数，第四环代表误差。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五色环：前三环分别代表阻值的三位有效数，第四环代表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10的幂数，</a:t>
              </a: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第五环代表误差。</a:t>
              </a:r>
            </a:p>
            <a:p>
              <a:pPr indent="4572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zh-CN" dirty="0">
                  <a:latin typeface="微软雅黑" panose="020B0503020204020204" charset="-122"/>
                  <a:ea typeface="微软雅黑" panose="020B0503020204020204" charset="-122"/>
                </a:rPr>
                <a:t>以五色环表示法为例，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“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棕、黑、黑、黑、棕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”= 100Ω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电阻，误差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±1%</a:t>
              </a:r>
              <a:endPara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7F06A271-9BBD-5828-0296-6494807C48C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rcRect l="26644"/>
          <a:stretch>
            <a:fillRect/>
          </a:stretch>
        </p:blipFill>
        <p:spPr>
          <a:xfrm>
            <a:off x="7327265" y="3762771"/>
            <a:ext cx="2199005" cy="16997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2111EA87-137C-165C-8875-EB0E2FDD2FB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04695" y="5176520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561676-5A74-CEA8-948D-C360CCDA5A26}"/>
              </a:ext>
            </a:extLst>
          </p:cNvPr>
          <p:cNvSpPr txBox="1"/>
          <p:nvPr/>
        </p:nvSpPr>
        <p:spPr>
          <a:xfrm>
            <a:off x="8040370" y="551203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FBCC198-BF73-7041-6805-85FA0D4F7A7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4431665" y="4164330"/>
            <a:ext cx="1370965" cy="90995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C90E00B-7157-32BF-E692-246780D40BE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685665" y="5161915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3F7730D-9A9B-8309-727B-5B544EAA75BC}"/>
              </a:ext>
            </a:extLst>
          </p:cNvPr>
          <p:cNvSpPr txBox="1"/>
          <p:nvPr/>
        </p:nvSpPr>
        <p:spPr>
          <a:xfrm>
            <a:off x="1755140" y="4111942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05EF-1E94-8A11-0435-8910D0531C2B}"/>
              </a:ext>
            </a:extLst>
          </p:cNvPr>
          <p:cNvSpPr txBox="1"/>
          <p:nvPr/>
        </p:nvSpPr>
        <p:spPr>
          <a:xfrm>
            <a:off x="4346558" y="4121150"/>
            <a:ext cx="1541178" cy="95758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0CD9721-0954-5A5E-6C95-129622960E4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683624" y="906968"/>
            <a:ext cx="5321561" cy="461665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请挑出一个</a:t>
            </a:r>
            <a:r>
              <a:rPr lang="en-US" altLang="zh-CN" dirty="0"/>
              <a:t>1K</a:t>
            </a:r>
            <a:r>
              <a:rPr lang="zh-CN" altLang="en-US" dirty="0"/>
              <a:t>、</a:t>
            </a:r>
            <a:r>
              <a:rPr lang="en-US" altLang="zh-CN" dirty="0"/>
              <a:t>100K</a:t>
            </a:r>
            <a:r>
              <a:rPr lang="zh-CN" altLang="en-US" dirty="0"/>
              <a:t>电阻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592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DD57F-A5F0-D5D3-8846-8D60E0BC5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C53CC5E0-C689-C2ED-5E8F-739068E457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412" y="1381058"/>
            <a:ext cx="3042779" cy="421778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3B34AAC7-B9FF-AB14-181D-446B2EAF2AD6}"/>
              </a:ext>
            </a:extLst>
          </p:cNvPr>
          <p:cNvGrpSpPr/>
          <p:nvPr/>
        </p:nvGrpSpPr>
        <p:grpSpPr>
          <a:xfrm>
            <a:off x="1245236" y="323215"/>
            <a:ext cx="4689400" cy="604520"/>
            <a:chOff x="716111" y="296170"/>
            <a:chExt cx="4689474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DA8C2E5-58F0-30C2-15C4-FD5A3789968F}"/>
                </a:ext>
              </a:extLst>
            </p:cNvPr>
            <p:cNvSpPr txBox="1"/>
            <p:nvPr/>
          </p:nvSpPr>
          <p:spPr>
            <a:xfrm>
              <a:off x="716111" y="296170"/>
              <a:ext cx="4689474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小灯泡发光电路制作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7CFF6B3-75F3-C137-B82B-DF5E3E2D6BD8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73861E17-0D17-0C1A-0A71-5DF69C82E50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3AEB3D1D-9DB5-E395-1233-3AF0958EF5B1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1EE023E-D8BF-55BE-7085-034802D406B8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1030BBDA-8040-ECF0-D201-F3C87F48F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7A668A04-2BB5-E943-4066-AF546F3C99C6}"/>
              </a:ext>
            </a:extLst>
          </p:cNvPr>
          <p:cNvSpPr txBox="1"/>
          <p:nvPr/>
        </p:nvSpPr>
        <p:spPr>
          <a:xfrm>
            <a:off x="7372758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小灯泡电路实物图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A885A7-E224-2FC0-BA3A-0E511ECB6B1B}"/>
              </a:ext>
            </a:extLst>
          </p:cNvPr>
          <p:cNvSpPr txBox="1"/>
          <p:nvPr/>
        </p:nvSpPr>
        <p:spPr>
          <a:xfrm>
            <a:off x="1481046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小灯泡电路装配图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59027D8-CEC2-2837-87B6-092194F26489}"/>
              </a:ext>
            </a:extLst>
          </p:cNvPr>
          <p:cNvSpPr/>
          <p:nvPr/>
        </p:nvSpPr>
        <p:spPr>
          <a:xfrm>
            <a:off x="2866594" y="1480196"/>
            <a:ext cx="1078133" cy="941841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11A604-E032-3658-898B-2E8A6E7D8D3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4" t="59072" r="23693"/>
          <a:stretch/>
        </p:blipFill>
        <p:spPr>
          <a:xfrm rot="16200000">
            <a:off x="6639576" y="1271001"/>
            <a:ext cx="4561491" cy="435278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CE0B13C-036F-8DD4-95B7-F1668982E042}"/>
              </a:ext>
            </a:extLst>
          </p:cNvPr>
          <p:cNvSpPr/>
          <p:nvPr/>
        </p:nvSpPr>
        <p:spPr>
          <a:xfrm>
            <a:off x="7965745" y="1381058"/>
            <a:ext cx="915494" cy="1267549"/>
          </a:xfrm>
          <a:prstGeom prst="rect">
            <a:avLst/>
          </a:prstGeom>
          <a:solidFill>
            <a:schemeClr val="accent1">
              <a:alpha val="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1D04C77-0AC8-1382-D953-C9E79E7D33FE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>
          <a:xfrm>
            <a:off x="3944727" y="1951117"/>
            <a:ext cx="806326" cy="397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5BB4F83-BCBA-3932-7E95-0C1630AEFE67}"/>
              </a:ext>
            </a:extLst>
          </p:cNvPr>
          <p:cNvCxnSpPr>
            <a:cxnSpLocks/>
            <a:stCxn id="3" idx="1"/>
            <a:endCxn id="22" idx="3"/>
          </p:cNvCxnSpPr>
          <p:nvPr/>
        </p:nvCxnSpPr>
        <p:spPr>
          <a:xfrm flipH="1" flipV="1">
            <a:off x="6089967" y="1990888"/>
            <a:ext cx="1875778" cy="239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B8BB149-82AF-EDB0-3011-AF1BED2A0B3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751053" y="1575389"/>
            <a:ext cx="1338914" cy="830997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en-US" altLang="zh-CN" dirty="0"/>
              <a:t>1K</a:t>
            </a:r>
            <a:r>
              <a:rPr lang="zh-CN" altLang="en-US" dirty="0"/>
              <a:t>电阻</a:t>
            </a:r>
            <a:br>
              <a:rPr lang="en-US" altLang="zh-CN" dirty="0"/>
            </a:br>
            <a:r>
              <a:rPr lang="zh-CN" altLang="en-US" dirty="0"/>
              <a:t>第二列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998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44B3B-844F-DB21-5C3D-EEB256610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B54D27D0-C676-F31F-13A4-8E2DA7F866B1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654CAEA-D9A9-BBF8-3D97-8B08BED7825D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59709ECC-7C80-B98E-9500-D26192694A9B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F324A7F5-5613-E1F8-53CC-59598D9EE62C}"/>
              </a:ext>
            </a:extLst>
          </p:cNvPr>
          <p:cNvPicPr>
            <a:picLocks noChangeAspect="1"/>
          </p:cNvPicPr>
          <p:nvPr/>
        </p:nvPicPr>
        <p:blipFill>
          <a:blip r:embed="rId23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0E034DC-76ED-3A36-97BE-14B5E0FB135E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1C5FFF3-B247-2E02-E34F-9F22981B9BC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A640B26E-000C-F1AE-8285-38163CFB3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F3F0856-5166-2470-1112-F7608C424BE7}"/>
              </a:ext>
            </a:extLst>
          </p:cNvPr>
          <p:cNvGrpSpPr/>
          <p:nvPr/>
        </p:nvGrpSpPr>
        <p:grpSpPr>
          <a:xfrm>
            <a:off x="730250" y="1210310"/>
            <a:ext cx="6525895" cy="1922145"/>
            <a:chOff x="1150" y="5311"/>
            <a:chExt cx="10277" cy="302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A7CE1EC-C7D3-5894-CC36-DA713E95BB68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150" y="5311"/>
              <a:ext cx="226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二极管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09C609B-A827-DD29-5C2C-F4289714E29F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510" y="6035"/>
              <a:ext cx="9917" cy="230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二极管是由导电能力介于导体和绝缘体之间的物质制成的器件，故而称之为半导体二极管。半导体二极管由1个PN结构成，具有</a:t>
              </a:r>
              <a:r>
                <a:rPr lang="zh-CN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单向导电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的特性。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92E336DF-7E90-DEE0-1335-7D662391B58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29615" y="3086923"/>
            <a:ext cx="6101715" cy="3177351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chemeClr val="accent1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3D0D52-D0BF-F8EB-3B98-320305D9A09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5165090" y="4552028"/>
            <a:ext cx="1330960" cy="9048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BA79B6-FEF8-304C-C2E4-9D9E536AE05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5220" y="4552028"/>
            <a:ext cx="1392555" cy="92900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7A554436-6749-3FB5-22BC-64F11365D92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58850" y="3147586"/>
            <a:ext cx="18961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普通二极管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1E48F02-6C32-F8DB-AC82-BE7A4EA32A8B}"/>
              </a:ext>
            </a:extLst>
          </p:cNvPr>
          <p:cNvGrpSpPr/>
          <p:nvPr/>
        </p:nvGrpSpPr>
        <p:grpSpPr>
          <a:xfrm>
            <a:off x="7087870" y="3058160"/>
            <a:ext cx="4220845" cy="3206113"/>
            <a:chOff x="11162" y="3311"/>
            <a:chExt cx="7144" cy="472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1851B41-933E-5144-14C8-DD7746A68EA8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1162" y="3311"/>
              <a:ext cx="7144" cy="4722"/>
            </a:xfrm>
            <a:prstGeom prst="roundRect">
              <a:avLst>
                <a:gd name="adj" fmla="val 11651"/>
              </a:avLst>
            </a:prstGeom>
            <a:noFill/>
            <a:ln w="28575" cmpd="sng">
              <a:solidFill>
                <a:srgbClr val="264787"/>
              </a:solidFill>
              <a:prstDash val="solid"/>
            </a:ln>
          </p:spPr>
          <p:txBody>
            <a:bodyPr wrap="square" tIns="179705">
              <a:noAutofit/>
            </a:bodyPr>
            <a:lstStyle/>
            <a:p>
              <a:pPr indent="0"/>
              <a:r>
                <a:rPr lang="en-US" altLang="zh-CN" b="0">
                  <a:latin typeface="微软雅黑" panose="020B0503020204020204" charset="-122"/>
                  <a:ea typeface="微软雅黑" panose="020B0503020204020204" charset="-122"/>
                </a:rPr>
                <a:t>    </a:t>
              </a:r>
              <a:endParaRPr b="1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8446D18-B530-1DC2-E35F-70D808109707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11776" y="3467"/>
              <a:ext cx="4360" cy="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发光二极管</a:t>
              </a: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1604340F-331B-0B80-0AF1-0C730A5FC27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689150" y="3161569"/>
            <a:ext cx="3745230" cy="14457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在管身的一端印有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黑色圆环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，表明该端引脚是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，另一端是正极。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最大工作电流为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75mA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正向压降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0.7V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，反向压降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100V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F103617-413E-5899-C322-2A80BFE65D25}"/>
              </a:ext>
            </a:extLst>
          </p:cNvPr>
          <p:cNvSpPr txBox="1"/>
          <p:nvPr/>
        </p:nvSpPr>
        <p:spPr>
          <a:xfrm>
            <a:off x="7227283" y="3507806"/>
            <a:ext cx="3651885" cy="10994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5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长引脚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短引脚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负极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建议工作电流为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5~10mA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反向压降较小，不可反接。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AC28D47-73F0-C12E-730E-88A63F25534C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398770" y="560358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37F92B1-9BFB-ED58-EFE7-99E5D0C98A35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298575" y="5595333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3F196CA-0B0E-7646-2EA1-0429B42B3AC6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296920" y="5622638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616B8E2-B524-C6D0-C337-EEB3DF5CF25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3145790" y="4689188"/>
            <a:ext cx="1014095" cy="88138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510688AE-11B5-BCBC-C7DF-8E6DD43B3D3F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7257415" y="4910946"/>
            <a:ext cx="798830" cy="66294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1050325B-5CD0-9C67-5C39-58D4DAEE4FB7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0098405" y="5631671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22B1C99-CB16-7676-E764-2AA50A135970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157720" y="5623416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3E4A894-9FFC-5EAD-DD0F-3F0CC6337F90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8729547" y="5631671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814A69EB-FCFC-4A21-2D33-8656D2D2A78C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8"/>
          <a:srcRect l="8110" t="13673" r="9305"/>
          <a:stretch>
            <a:fillRect/>
          </a:stretch>
        </p:blipFill>
        <p:spPr>
          <a:xfrm>
            <a:off x="8579484" y="4912276"/>
            <a:ext cx="1109345" cy="669290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DB782820-31BF-D1E5-4A0F-7E6612D2DE74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7359332" y="1193903"/>
            <a:ext cx="3677920" cy="461665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请挑出一个发光二极管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ACBE23D-76D7-E9A6-AC2D-3FEADE981A6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6628" y="4352915"/>
            <a:ext cx="967824" cy="12241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765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FCB7D-F133-ED4D-9AF7-A62782366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8726F213-3E44-420F-04BA-69F08A332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412" y="1381058"/>
            <a:ext cx="3042779" cy="421778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3F54E802-082F-32F6-A874-FFA75B3C9C88}"/>
              </a:ext>
            </a:extLst>
          </p:cNvPr>
          <p:cNvGrpSpPr/>
          <p:nvPr/>
        </p:nvGrpSpPr>
        <p:grpSpPr>
          <a:xfrm>
            <a:off x="1245236" y="323215"/>
            <a:ext cx="4689400" cy="604520"/>
            <a:chOff x="716111" y="296170"/>
            <a:chExt cx="4689474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CAD6A71-4D16-B7E6-FCE4-35BEA8953301}"/>
                </a:ext>
              </a:extLst>
            </p:cNvPr>
            <p:cNvSpPr txBox="1"/>
            <p:nvPr/>
          </p:nvSpPr>
          <p:spPr>
            <a:xfrm>
              <a:off x="716111" y="296170"/>
              <a:ext cx="4689474" cy="49997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小灯泡发光电路制作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84C24A2-A9D4-CE8B-F7AE-989C7BE362E5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12F456C-7431-94E0-B4A9-9EF2F36E47D8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4A98581-2618-E0C8-9910-367BB1B55E6C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D99C926-6E0E-FD14-9E82-690EF7922BB2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7CA129BC-AFC4-2174-52E3-C6E66D905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24509711-1371-D2EA-8405-BE58EF38E586}"/>
              </a:ext>
            </a:extLst>
          </p:cNvPr>
          <p:cNvSpPr txBox="1"/>
          <p:nvPr/>
        </p:nvSpPr>
        <p:spPr>
          <a:xfrm>
            <a:off x="7372758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小灯泡电路实物图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FA28805-698B-0408-C055-6E5590EF8D01}"/>
              </a:ext>
            </a:extLst>
          </p:cNvPr>
          <p:cNvSpPr txBox="1"/>
          <p:nvPr/>
        </p:nvSpPr>
        <p:spPr>
          <a:xfrm>
            <a:off x="1481046" y="5854841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小灯泡电路装配图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CBD25CE-A9C2-CEFB-227C-35AF754B2A04}"/>
              </a:ext>
            </a:extLst>
          </p:cNvPr>
          <p:cNvSpPr/>
          <p:nvPr/>
        </p:nvSpPr>
        <p:spPr>
          <a:xfrm>
            <a:off x="2829423" y="2976470"/>
            <a:ext cx="1078133" cy="941841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D550E1-483F-0111-1678-ED55D4067A4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4" t="59072" r="23693"/>
          <a:stretch/>
        </p:blipFill>
        <p:spPr>
          <a:xfrm rot="16200000">
            <a:off x="6639576" y="1271001"/>
            <a:ext cx="4561491" cy="435278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63CAEE3-33E0-0B2D-3E28-2C38E6802824}"/>
              </a:ext>
            </a:extLst>
          </p:cNvPr>
          <p:cNvSpPr/>
          <p:nvPr/>
        </p:nvSpPr>
        <p:spPr>
          <a:xfrm>
            <a:off x="8052491" y="2856173"/>
            <a:ext cx="986405" cy="1267549"/>
          </a:xfrm>
          <a:prstGeom prst="rect">
            <a:avLst/>
          </a:prstGeom>
          <a:solidFill>
            <a:schemeClr val="accent1">
              <a:alpha val="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A1B986A-40A6-FD1E-B0B7-9BD4AF60DD3C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>
          <a:xfrm>
            <a:off x="3907556" y="3447391"/>
            <a:ext cx="509193" cy="425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005F280-F292-2879-0EE9-D633C5F6D8FB}"/>
              </a:ext>
            </a:extLst>
          </p:cNvPr>
          <p:cNvCxnSpPr>
            <a:cxnSpLocks/>
            <a:stCxn id="3" idx="1"/>
            <a:endCxn id="22" idx="3"/>
          </p:cNvCxnSpPr>
          <p:nvPr/>
        </p:nvCxnSpPr>
        <p:spPr>
          <a:xfrm flipH="1" flipV="1">
            <a:off x="6500332" y="3489947"/>
            <a:ext cx="1552159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C8FFF38-BFF3-C5C1-64B6-C6E8201D6B4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416749" y="2520451"/>
            <a:ext cx="2083583" cy="1938992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红色小灯泡</a:t>
            </a:r>
            <a:br>
              <a:rPr lang="en-US" altLang="zh-CN" dirty="0"/>
            </a:br>
            <a:r>
              <a:rPr lang="zh-CN" altLang="en-US" dirty="0"/>
              <a:t>第二列</a:t>
            </a:r>
            <a:br>
              <a:rPr lang="en-US" altLang="zh-CN" dirty="0"/>
            </a:br>
            <a:r>
              <a:rPr lang="zh-CN" altLang="en-US" dirty="0"/>
              <a:t>长引脚为正极</a:t>
            </a:r>
            <a:br>
              <a:rPr lang="en-US" altLang="zh-CN" dirty="0"/>
            </a:br>
            <a:r>
              <a:rPr lang="zh-CN" altLang="en-US" dirty="0"/>
              <a:t>短引脚为负极</a:t>
            </a:r>
            <a:br>
              <a:rPr lang="en-US" altLang="zh-CN" dirty="0"/>
            </a:br>
            <a:r>
              <a:rPr lang="zh-CN" altLang="en-US" dirty="0"/>
              <a:t>正极在上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991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6E3A693-3854-5022-DE95-15B452DADE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0110" y="1575294"/>
            <a:ext cx="2796987" cy="3877074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8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8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730250" y="1085215"/>
            <a:ext cx="11353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导线</a:t>
            </a:r>
          </a:p>
        </p:txBody>
      </p:sp>
      <p:pic>
        <p:nvPicPr>
          <p:cNvPr id="2" name="图片 1" descr="_cgi-bin_mmwebwx-bin_webwxgetmsgimg__&amp;MsgID=178557002313305379&amp;skey=@crypt_a59e467_a1c59dd48e417c5104271cac855d4bdd&amp;mmweb_appid=wx_webfilehelper"/>
          <p:cNvPicPr>
            <a:picLocks noChangeAspect="1"/>
          </p:cNvPicPr>
          <p:nvPr/>
        </p:nvPicPr>
        <p:blipFill>
          <a:blip r:embed="rId9"/>
          <a:srcRect r="50706"/>
          <a:stretch/>
        </p:blipFill>
        <p:spPr>
          <a:xfrm>
            <a:off x="927555" y="1549237"/>
            <a:ext cx="1510837" cy="3951317"/>
          </a:xfrm>
          <a:prstGeom prst="rect">
            <a:avLst/>
          </a:prstGeom>
        </p:spPr>
      </p:pic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1806168" y="5500554"/>
            <a:ext cx="155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导线实物图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32B0489-61B6-3EB5-74AD-3686BB166CDE}"/>
              </a:ext>
            </a:extLst>
          </p:cNvPr>
          <p:cNvSpPr txBox="1"/>
          <p:nvPr/>
        </p:nvSpPr>
        <p:spPr>
          <a:xfrm>
            <a:off x="4917106" y="5500554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小灯泡电路装配图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F0D28AB-F651-CF27-E4E0-42621875154A}"/>
              </a:ext>
            </a:extLst>
          </p:cNvPr>
          <p:cNvSpPr/>
          <p:nvPr/>
        </p:nvSpPr>
        <p:spPr>
          <a:xfrm>
            <a:off x="6471376" y="4596192"/>
            <a:ext cx="329783" cy="661433"/>
          </a:xfrm>
          <a:prstGeom prst="rect">
            <a:avLst/>
          </a:prstGeom>
          <a:solidFill>
            <a:schemeClr val="accent1">
              <a:alpha val="2500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6CEA4CE-EADB-D92B-D58B-7968A5D94A0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833" y="1527108"/>
            <a:ext cx="1510836" cy="397344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F6F113D-AAAA-9E8F-04EE-721976B712C8}"/>
              </a:ext>
            </a:extLst>
          </p:cNvPr>
          <p:cNvSpPr txBox="1"/>
          <p:nvPr/>
        </p:nvSpPr>
        <p:spPr>
          <a:xfrm>
            <a:off x="8330002" y="5500554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小灯泡电路实物图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373E91E-C878-1D53-1035-F4123DF6AE9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4" t="59072" r="23693"/>
          <a:stretch/>
        </p:blipFill>
        <p:spPr>
          <a:xfrm rot="16200000">
            <a:off x="7835728" y="1801624"/>
            <a:ext cx="3785533" cy="3612327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078972CC-5F0C-61F8-3B20-A71B47C56A00}"/>
              </a:ext>
            </a:extLst>
          </p:cNvPr>
          <p:cNvSpPr/>
          <p:nvPr/>
        </p:nvSpPr>
        <p:spPr>
          <a:xfrm>
            <a:off x="9028386" y="4416519"/>
            <a:ext cx="404781" cy="714703"/>
          </a:xfrm>
          <a:prstGeom prst="rect">
            <a:avLst/>
          </a:prstGeom>
          <a:solidFill>
            <a:schemeClr val="accent1">
              <a:alpha val="0"/>
            </a:schemeClr>
          </a:solidFill>
          <a:ln w="73025" cmpd="sng">
            <a:solidFill>
              <a:srgbClr val="264787">
                <a:alpha val="47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6733D32-3D95-D6B4-D22F-B56A43A8865E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8455738" y="1038225"/>
            <a:ext cx="775039" cy="33782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8A2D788B-0C83-046C-16B3-C77979DFBEFF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6636268" y="1038225"/>
            <a:ext cx="562435" cy="35579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77ACBE25-219E-F25C-E5FC-C657189D340E}"/>
              </a:ext>
            </a:extLst>
          </p:cNvPr>
          <p:cNvGrpSpPr/>
          <p:nvPr/>
        </p:nvGrpSpPr>
        <p:grpSpPr>
          <a:xfrm>
            <a:off x="1245235" y="383594"/>
            <a:ext cx="6748145" cy="604520"/>
            <a:chOff x="716110" y="296170"/>
            <a:chExt cx="6748251" cy="604319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5356BA4A-21BD-5C7A-6555-056F06B3416C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3790EF5B-6125-3F32-E7A5-56A6061D4602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DB2E0892-981A-7267-BF05-839BAC2E028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944315" y="570547"/>
            <a:ext cx="1839311" cy="461665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导线 第二列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5EE2460-1D7B-C56A-7CFD-F41706F4081D}"/>
              </a:ext>
            </a:extLst>
          </p:cNvPr>
          <p:cNvSpPr txBox="1"/>
          <p:nvPr/>
        </p:nvSpPr>
        <p:spPr>
          <a:xfrm>
            <a:off x="730250" y="2922739"/>
            <a:ext cx="3942303" cy="1984692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3079CB8-F412-787E-E478-60173D7CACAC}"/>
              </a:ext>
            </a:extLst>
          </p:cNvPr>
          <p:cNvSpPr txBox="1"/>
          <p:nvPr/>
        </p:nvSpPr>
        <p:spPr>
          <a:xfrm>
            <a:off x="2706650" y="3099997"/>
            <a:ext cx="1770353" cy="156900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元器件基础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22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22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20" name="图片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/>
          <a:srcRect l="25573" t="14558" r="16609" b="5454"/>
          <a:stretch/>
        </p:blipFill>
        <p:spPr>
          <a:xfrm>
            <a:off x="2824406" y="3105881"/>
            <a:ext cx="532721" cy="57395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/>
          <a:srcRect l="25411" t="31039" r="22388" b="17005"/>
          <a:stretch/>
        </p:blipFill>
        <p:spPr>
          <a:xfrm>
            <a:off x="2886752" y="4279295"/>
            <a:ext cx="437553" cy="253376"/>
          </a:xfrm>
          <a:prstGeom prst="rect">
            <a:avLst/>
          </a:prstGeom>
        </p:spPr>
      </p:pic>
      <p:sp>
        <p:nvSpPr>
          <p:cNvPr id="29" name="文本框 28"/>
          <p:cNvSpPr txBox="1"/>
          <p:nvPr>
            <p:custDataLst>
              <p:tags r:id="rId4"/>
            </p:custDataLst>
          </p:nvPr>
        </p:nvSpPr>
        <p:spPr>
          <a:xfrm>
            <a:off x="3357128" y="3191286"/>
            <a:ext cx="1030607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正极符号</a:t>
            </a:r>
          </a:p>
        </p:txBody>
      </p:sp>
      <p:sp>
        <p:nvSpPr>
          <p:cNvPr id="30" name="文本框 29"/>
          <p:cNvSpPr txBox="1"/>
          <p:nvPr>
            <p:custDataLst>
              <p:tags r:id="rId5"/>
            </p:custDataLst>
          </p:nvPr>
        </p:nvSpPr>
        <p:spPr>
          <a:xfrm>
            <a:off x="3339544" y="4038391"/>
            <a:ext cx="113745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接地符号</a:t>
            </a:r>
          </a:p>
          <a:p>
            <a:pPr algn="l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负极符号）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730250" y="1210310"/>
            <a:ext cx="5557520" cy="1208608"/>
            <a:chOff x="1150" y="5311"/>
            <a:chExt cx="8752" cy="3383"/>
          </a:xfrm>
        </p:grpSpPr>
        <p:sp>
          <p:nvSpPr>
            <p:cNvPr id="19" name="矩形 18"/>
            <p:cNvSpPr/>
            <p:nvPr>
              <p:custDataLst>
                <p:tags r:id="rId18"/>
              </p:custDataLst>
            </p:nvPr>
          </p:nvSpPr>
          <p:spPr>
            <a:xfrm>
              <a:off x="1150" y="5311"/>
              <a:ext cx="6391" cy="12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l">
                <a:buFont typeface="Wingdings" panose="05000000000000000000" pitchFamily="2" charset="2"/>
                <a:buChar char="n"/>
              </a:pPr>
              <a:r>
                <a:rPr 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电源</a:t>
              </a:r>
            </a:p>
          </p:txBody>
        </p:sp>
        <p:sp>
          <p:nvSpPr>
            <p:cNvPr id="21" name="矩形 20"/>
            <p:cNvSpPr/>
            <p:nvPr>
              <p:custDataLst>
                <p:tags r:id="rId19"/>
              </p:custDataLst>
            </p:nvPr>
          </p:nvSpPr>
          <p:spPr>
            <a:xfrm>
              <a:off x="1510" y="6600"/>
              <a:ext cx="8392" cy="209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电池盒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+1.5V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电池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节</a:t>
              </a:r>
            </a:p>
          </p:txBody>
        </p:sp>
      </p:grpSp>
      <p:pic>
        <p:nvPicPr>
          <p:cNvPr id="27" name="图片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8510270" y="2294255"/>
            <a:ext cx="2444750" cy="260477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5524930" y="3086470"/>
            <a:ext cx="2117725" cy="1645920"/>
          </a:xfrm>
          <a:prstGeom prst="rect">
            <a:avLst/>
          </a:prstGeom>
        </p:spPr>
      </p:pic>
      <p:sp>
        <p:nvSpPr>
          <p:cNvPr id="31" name="文本框 30"/>
          <p:cNvSpPr txBox="1"/>
          <p:nvPr>
            <p:custDataLst>
              <p:tags r:id="rId8"/>
            </p:custDataLst>
          </p:nvPr>
        </p:nvSpPr>
        <p:spPr>
          <a:xfrm>
            <a:off x="9445625" y="509651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sp>
        <p:nvSpPr>
          <p:cNvPr id="32" name="文本框 31"/>
          <p:cNvSpPr txBox="1"/>
          <p:nvPr>
            <p:custDataLst>
              <p:tags r:id="rId9"/>
            </p:custDataLst>
          </p:nvPr>
        </p:nvSpPr>
        <p:spPr>
          <a:xfrm>
            <a:off x="2018955" y="5074067"/>
            <a:ext cx="902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3" name="文本框 32"/>
          <p:cNvSpPr txBox="1"/>
          <p:nvPr>
            <p:custDataLst>
              <p:tags r:id="rId10"/>
            </p:custDataLst>
          </p:nvPr>
        </p:nvSpPr>
        <p:spPr>
          <a:xfrm>
            <a:off x="6065315" y="5098150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装配图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4605B5-A0DF-A6CA-4AFA-AE05FC337688}"/>
              </a:ext>
            </a:extLst>
          </p:cNvPr>
          <p:cNvSpPr txBox="1"/>
          <p:nvPr/>
        </p:nvSpPr>
        <p:spPr>
          <a:xfrm>
            <a:off x="5524929" y="3014816"/>
            <a:ext cx="2132965" cy="1870406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C486B0-6A9C-EAD5-65C7-FEFE1D50CDE8}"/>
              </a:ext>
            </a:extLst>
          </p:cNvPr>
          <p:cNvSpPr txBox="1"/>
          <p:nvPr/>
        </p:nvSpPr>
        <p:spPr>
          <a:xfrm>
            <a:off x="8608360" y="2294255"/>
            <a:ext cx="2282824" cy="2791777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188DAE9-91FE-D13F-4138-DBE41743EA6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30241" y="3485549"/>
            <a:ext cx="905001" cy="83831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307A675-C590-B8E6-ED97-6F35C1E1B12E}"/>
              </a:ext>
            </a:extLst>
          </p:cNvPr>
          <p:cNvSpPr txBox="1"/>
          <p:nvPr/>
        </p:nvSpPr>
        <p:spPr>
          <a:xfrm>
            <a:off x="2162764" y="369014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或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623F81-F88D-1DAC-3954-B9A3A1164CFC}"/>
              </a:ext>
            </a:extLst>
          </p:cNvPr>
          <p:cNvSpPr txBox="1"/>
          <p:nvPr/>
        </p:nvSpPr>
        <p:spPr>
          <a:xfrm>
            <a:off x="896918" y="3099997"/>
            <a:ext cx="1137459" cy="156900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EAD7E6D-F147-A2F6-6F41-C0BA2AB847D2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88635" y="3311345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30A0C22-735E-C1E0-72C7-B1CB325AF21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53782" y="4105898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FCEE4D-89E3-97F0-6AF0-EDC018B80502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5602354" y="3194089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B787C6E-314F-2272-94C0-9950EB4BE35A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5598928" y="4415053"/>
            <a:ext cx="628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E90106B-2C7A-49F0-6D1B-22E483F69FBE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0261694" y="2430041"/>
            <a:ext cx="628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红色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正极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6BA3878-B1C6-DB62-7A28-6AE13BE574B2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8644200" y="4279295"/>
            <a:ext cx="628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黑色</a:t>
            </a:r>
            <a:b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负极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CD8A631-A61B-CA02-9C3B-47CDF0951C43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5396927" y="1194532"/>
            <a:ext cx="5472628" cy="78319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注：单节电池有凸起侧为正极，平整侧为负极。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装入电池盒时负极与弹簧相连。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242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 descr="图片包含 户外, 标牌&#10;&#10;自动生成的说明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68" r="-1"/>
          <a:stretch>
            <a:fillRect/>
          </a:stretch>
        </p:blipFill>
        <p:spPr>
          <a:xfrm>
            <a:off x="0" y="0"/>
            <a:ext cx="2514644" cy="6833630"/>
          </a:xfrm>
          <a:prstGeom prst="rect">
            <a:avLst/>
          </a:prstGeom>
        </p:spPr>
      </p:pic>
      <p:pic>
        <p:nvPicPr>
          <p:cNvPr id="13" name="图片 12" descr="图片包含 户外, 标牌&#10;&#10;自动生成的说明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1722"/>
          <a:stretch>
            <a:fillRect/>
          </a:stretch>
        </p:blipFill>
        <p:spPr>
          <a:xfrm>
            <a:off x="9571538" y="12185"/>
            <a:ext cx="2620462" cy="6833630"/>
          </a:xfrm>
          <a:prstGeom prst="rect">
            <a:avLst/>
          </a:prstGeom>
        </p:spPr>
      </p:pic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4888117" y="2085375"/>
            <a:ext cx="2415766" cy="1199156"/>
            <a:chOff x="6515137" y="-1169675"/>
            <a:chExt cx="1558123" cy="773433"/>
          </a:xfrm>
          <a:solidFill>
            <a:srgbClr val="014589"/>
          </a:solidFill>
        </p:grpSpPr>
        <p:sp>
          <p:nvSpPr>
            <p:cNvPr id="5" name="任意多边形 18"/>
            <p:cNvSpPr/>
            <p:nvPr>
              <p:custDataLst>
                <p:tags r:id="rId3"/>
              </p:custDataLst>
            </p:nvPr>
          </p:nvSpPr>
          <p:spPr>
            <a:xfrm>
              <a:off x="6515137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6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3" y="773433"/>
                  </a:lnTo>
                  <a:lnTo>
                    <a:pt x="506018" y="773433"/>
                  </a:lnTo>
                  <a:lnTo>
                    <a:pt x="512258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</a:endParaRPr>
            </a:p>
          </p:txBody>
        </p:sp>
        <p:sp>
          <p:nvSpPr>
            <p:cNvPr id="6" name="任意多边形 19"/>
            <p:cNvSpPr/>
            <p:nvPr>
              <p:custDataLst>
                <p:tags r:id="rId4"/>
              </p:custDataLst>
            </p:nvPr>
          </p:nvSpPr>
          <p:spPr>
            <a:xfrm>
              <a:off x="7336059" y="-1169675"/>
              <a:ext cx="737201" cy="773433"/>
            </a:xfrm>
            <a:custGeom>
              <a:avLst/>
              <a:gdLst/>
              <a:ahLst/>
              <a:cxnLst/>
              <a:rect l="l" t="t" r="r" b="b"/>
              <a:pathLst>
                <a:path w="737201" h="773433">
                  <a:moveTo>
                    <a:pt x="336642" y="0"/>
                  </a:moveTo>
                  <a:cubicBezTo>
                    <a:pt x="450271" y="330"/>
                    <a:pt x="540221" y="25878"/>
                    <a:pt x="606491" y="76642"/>
                  </a:cubicBezTo>
                  <a:cubicBezTo>
                    <a:pt x="672760" y="127406"/>
                    <a:pt x="706623" y="201405"/>
                    <a:pt x="708077" y="298638"/>
                  </a:cubicBezTo>
                  <a:cubicBezTo>
                    <a:pt x="708077" y="352900"/>
                    <a:pt x="693515" y="400406"/>
                    <a:pt x="664391" y="441156"/>
                  </a:cubicBezTo>
                  <a:cubicBezTo>
                    <a:pt x="635268" y="481906"/>
                    <a:pt x="591585" y="514079"/>
                    <a:pt x="533345" y="537676"/>
                  </a:cubicBezTo>
                  <a:lnTo>
                    <a:pt x="533345" y="544956"/>
                  </a:lnTo>
                  <a:cubicBezTo>
                    <a:pt x="594965" y="563120"/>
                    <a:pt x="645025" y="594135"/>
                    <a:pt x="683526" y="637999"/>
                  </a:cubicBezTo>
                  <a:cubicBezTo>
                    <a:pt x="702777" y="659931"/>
                    <a:pt x="717363" y="685126"/>
                    <a:pt x="727284" y="713584"/>
                  </a:cubicBezTo>
                  <a:lnTo>
                    <a:pt x="737201" y="773433"/>
                  </a:lnTo>
                  <a:lnTo>
                    <a:pt x="480437" y="773433"/>
                  </a:lnTo>
                  <a:lnTo>
                    <a:pt x="477651" y="747819"/>
                  </a:lnTo>
                  <a:cubicBezTo>
                    <a:pt x="474107" y="734478"/>
                    <a:pt x="468593" y="722272"/>
                    <a:pt x="461108" y="711200"/>
                  </a:cubicBezTo>
                  <a:cubicBezTo>
                    <a:pt x="446139" y="689055"/>
                    <a:pt x="418540" y="672096"/>
                    <a:pt x="378310" y="660322"/>
                  </a:cubicBezTo>
                  <a:cubicBezTo>
                    <a:pt x="338081" y="648547"/>
                    <a:pt x="280472" y="642606"/>
                    <a:pt x="205482" y="642498"/>
                  </a:cubicBezTo>
                  <a:lnTo>
                    <a:pt x="205482" y="460515"/>
                  </a:lnTo>
                  <a:cubicBezTo>
                    <a:pt x="296596" y="459937"/>
                    <a:pt x="360293" y="446873"/>
                    <a:pt x="396574" y="421321"/>
                  </a:cubicBezTo>
                  <a:cubicBezTo>
                    <a:pt x="432855" y="395770"/>
                    <a:pt x="450283" y="361195"/>
                    <a:pt x="448856" y="317596"/>
                  </a:cubicBezTo>
                  <a:cubicBezTo>
                    <a:pt x="448704" y="280257"/>
                    <a:pt x="438078" y="251758"/>
                    <a:pt x="416977" y="232100"/>
                  </a:cubicBezTo>
                  <a:cubicBezTo>
                    <a:pt x="395876" y="212443"/>
                    <a:pt x="365211" y="202538"/>
                    <a:pt x="324983" y="202386"/>
                  </a:cubicBezTo>
                  <a:cubicBezTo>
                    <a:pt x="289127" y="202599"/>
                    <a:pt x="255912" y="210559"/>
                    <a:pt x="225338" y="226267"/>
                  </a:cubicBezTo>
                  <a:cubicBezTo>
                    <a:pt x="194765" y="241975"/>
                    <a:pt x="163372" y="264154"/>
                    <a:pt x="131159" y="292805"/>
                  </a:cubicBezTo>
                  <a:lnTo>
                    <a:pt x="0" y="133953"/>
                  </a:lnTo>
                  <a:cubicBezTo>
                    <a:pt x="50004" y="91426"/>
                    <a:pt x="102650" y="58544"/>
                    <a:pt x="157937" y="35308"/>
                  </a:cubicBezTo>
                  <a:cubicBezTo>
                    <a:pt x="213224" y="12073"/>
                    <a:pt x="272793" y="303"/>
                    <a:pt x="336642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387841" y="3429248"/>
            <a:ext cx="3416320" cy="1230666"/>
            <a:chOff x="4375015" y="2848154"/>
            <a:chExt cx="3416320" cy="1230666"/>
          </a:xfrm>
        </p:grpSpPr>
        <p:sp>
          <p:nvSpPr>
            <p:cNvPr id="14" name="文本框 13"/>
            <p:cNvSpPr txBox="1"/>
            <p:nvPr/>
          </p:nvSpPr>
          <p:spPr>
            <a:xfrm>
              <a:off x="4375015" y="3140322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264884"/>
                  </a:solidFill>
                  <a:latin typeface="微软雅黑" panose="020B0503020204020204" charset="-122"/>
                  <a:ea typeface="微软雅黑" panose="020B0503020204020204" charset="-122"/>
                </a:rPr>
                <a:t>逻辑门电路实验</a:t>
              </a:r>
            </a:p>
          </p:txBody>
        </p:sp>
        <p:cxnSp>
          <p:nvCxnSpPr>
            <p:cNvPr id="15" name="直接连接符 14"/>
            <p:cNvCxnSpPr/>
            <p:nvPr>
              <p:custDataLst>
                <p:tags r:id="rId1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>
              <p:custDataLst>
                <p:tags r:id="rId2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5029289" y="2069373"/>
            <a:ext cx="2133422" cy="1213323"/>
            <a:chOff x="1093391" y="-1169675"/>
            <a:chExt cx="1359950" cy="773433"/>
          </a:xfrm>
          <a:solidFill>
            <a:schemeClr val="accent4">
              <a:lumMod val="85000"/>
              <a:lumOff val="15000"/>
            </a:schemeClr>
          </a:solidFill>
        </p:grpSpPr>
        <p:sp>
          <p:nvSpPr>
            <p:cNvPr id="5" name="任意多边形 4"/>
            <p:cNvSpPr/>
            <p:nvPr>
              <p:custDataLst>
                <p:tags r:id="rId3"/>
              </p:custDataLst>
            </p:nvPr>
          </p:nvSpPr>
          <p:spPr>
            <a:xfrm>
              <a:off x="1093391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5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2" y="773433"/>
                  </a:lnTo>
                  <a:lnTo>
                    <a:pt x="506018" y="773433"/>
                  </a:lnTo>
                  <a:lnTo>
                    <a:pt x="512258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2F5EB0"/>
                </a:solidFill>
              </a:endParaRPr>
            </a:p>
          </p:txBody>
        </p:sp>
        <p:sp>
          <p:nvSpPr>
            <p:cNvPr id="6" name="任意多边形 5"/>
            <p:cNvSpPr/>
            <p:nvPr>
              <p:custDataLst>
                <p:tags r:id="rId4"/>
              </p:custDataLst>
            </p:nvPr>
          </p:nvSpPr>
          <p:spPr>
            <a:xfrm>
              <a:off x="1994465" y="-1149273"/>
              <a:ext cx="458876" cy="753031"/>
            </a:xfrm>
            <a:custGeom>
              <a:avLst/>
              <a:gdLst/>
              <a:ahLst/>
              <a:cxnLst/>
              <a:rect l="l" t="t" r="r" b="b"/>
              <a:pathLst>
                <a:path w="458876" h="753031">
                  <a:moveTo>
                    <a:pt x="268100" y="0"/>
                  </a:moveTo>
                  <a:lnTo>
                    <a:pt x="458876" y="0"/>
                  </a:lnTo>
                  <a:lnTo>
                    <a:pt x="458876" y="753031"/>
                  </a:lnTo>
                  <a:lnTo>
                    <a:pt x="199654" y="753031"/>
                  </a:lnTo>
                  <a:lnTo>
                    <a:pt x="199654" y="257765"/>
                  </a:lnTo>
                  <a:lnTo>
                    <a:pt x="0" y="257765"/>
                  </a:lnTo>
                  <a:lnTo>
                    <a:pt x="0" y="97571"/>
                  </a:lnTo>
                  <a:cubicBezTo>
                    <a:pt x="57444" y="86862"/>
                    <a:pt x="107234" y="73694"/>
                    <a:pt x="149370" y="58069"/>
                  </a:cubicBezTo>
                  <a:cubicBezTo>
                    <a:pt x="191506" y="42445"/>
                    <a:pt x="231083" y="23088"/>
                    <a:pt x="268100" y="0"/>
                  </a:cubicBezTo>
                  <a:close/>
                </a:path>
              </a:pathLst>
            </a:custGeom>
            <a:solidFill>
              <a:srgbClr val="01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2F5EB0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618671" y="3429248"/>
            <a:ext cx="2954655" cy="1230666"/>
            <a:chOff x="4605845" y="2848154"/>
            <a:chExt cx="2954655" cy="1230666"/>
          </a:xfrm>
        </p:grpSpPr>
        <p:sp>
          <p:nvSpPr>
            <p:cNvPr id="8" name="文本框 7"/>
            <p:cNvSpPr txBox="1"/>
            <p:nvPr/>
          </p:nvSpPr>
          <p:spPr>
            <a:xfrm>
              <a:off x="4605845" y="3140322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264884"/>
                  </a:solidFill>
                  <a:latin typeface="微软雅黑" panose="020B0503020204020204" charset="-122"/>
                  <a:ea typeface="微软雅黑" panose="020B0503020204020204" charset="-122"/>
                </a:rPr>
                <a:t>逻辑与逻辑门</a:t>
              </a:r>
            </a:p>
          </p:txBody>
        </p:sp>
        <p:cxnSp>
          <p:nvCxnSpPr>
            <p:cNvPr id="10" name="直接连接符 9"/>
            <p:cNvCxnSpPr/>
            <p:nvPr>
              <p:custDataLst>
                <p:tags r:id="rId1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>
              <p:custDataLst>
                <p:tags r:id="rId2"/>
              </p:custDataLst>
            </p:nvPr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 descr="图片包含 户外, 标牌&#10;&#10;自动生成的说明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68" r="-1"/>
          <a:stretch>
            <a:fillRect/>
          </a:stretch>
        </p:blipFill>
        <p:spPr>
          <a:xfrm>
            <a:off x="0" y="0"/>
            <a:ext cx="2514644" cy="6833630"/>
          </a:xfrm>
          <a:prstGeom prst="rect">
            <a:avLst/>
          </a:prstGeom>
        </p:spPr>
      </p:pic>
      <p:pic>
        <p:nvPicPr>
          <p:cNvPr id="13" name="图片 12" descr="图片包含 户外, 标牌&#10;&#10;自动生成的说明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1722"/>
          <a:stretch>
            <a:fillRect/>
          </a:stretch>
        </p:blipFill>
        <p:spPr>
          <a:xfrm>
            <a:off x="9571538" y="12185"/>
            <a:ext cx="2620462" cy="683363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实验简介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815340" y="1151255"/>
            <a:ext cx="9691295" cy="119853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 fontAlgn="auto">
              <a:lnSpc>
                <a:spcPct val="125000"/>
              </a:lnSpc>
              <a:spcBef>
                <a:spcPts val="600"/>
              </a:spcBef>
              <a:buFont typeface="Arial" panose="020B060402020209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逻辑门实验</a:t>
            </a:r>
            <a:r>
              <a:rPr lang="zh-CN" sz="2000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在本实验中，利用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4011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集成电路中的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个与非门分别实现非门、与门、或门、或非门的效果。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拓展实验：可利用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4069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集成电路中的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个非门，与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4011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集成电路一起实现异或门、同或门的效果。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】</a:t>
            </a:r>
            <a:endParaRPr 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4921663" y="6058067"/>
            <a:ext cx="1835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与非门电路实物图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FC9F2E-0CD0-7206-E786-34F60673A38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28" b="20262"/>
          <a:stretch/>
        </p:blipFill>
        <p:spPr>
          <a:xfrm>
            <a:off x="2067923" y="2433341"/>
            <a:ext cx="7543014" cy="359146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B2CFEAFE-7080-20EF-F239-603372CEEBC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67" t="15139" b="1046"/>
          <a:stretch/>
        </p:blipFill>
        <p:spPr>
          <a:xfrm>
            <a:off x="8759081" y="3673949"/>
            <a:ext cx="2276408" cy="25637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69F9633-993D-26A9-2CF4-71A40D6E7CB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87" t="11562" r="3118" b="4051"/>
          <a:stretch/>
        </p:blipFill>
        <p:spPr>
          <a:xfrm>
            <a:off x="8759081" y="707508"/>
            <a:ext cx="2276409" cy="2671158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6" y="323215"/>
            <a:ext cx="2654412" cy="604520"/>
            <a:chOff x="716111" y="296170"/>
            <a:chExt cx="2654454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1" y="296170"/>
              <a:ext cx="2654454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电路中的</a:t>
              </a:r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0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和</a:t>
              </a:r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1</a:t>
              </a:r>
              <a:endParaRPr lang="zh-CN" altLang="en-US" sz="2800" b="1" spc="300" dirty="0">
                <a:solidFill>
                  <a:srgbClr val="3D559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11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11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10" name="文本框 9"/>
          <p:cNvSpPr txBox="1"/>
          <p:nvPr/>
        </p:nvSpPr>
        <p:spPr>
          <a:xfrm>
            <a:off x="1814122" y="5972852"/>
            <a:ext cx="279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面包板电路中的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730250" y="1210310"/>
            <a:ext cx="5588984" cy="1407160"/>
            <a:chOff x="1150" y="5311"/>
            <a:chExt cx="5455" cy="2216"/>
          </a:xfrm>
        </p:grpSpPr>
        <p:sp>
          <p:nvSpPr>
            <p:cNvPr id="17" name="矩形 16"/>
            <p:cNvSpPr/>
            <p:nvPr>
              <p:custDataLst>
                <p:tags r:id="rId5"/>
              </p:custDataLst>
            </p:nvPr>
          </p:nvSpPr>
          <p:spPr>
            <a:xfrm>
              <a:off x="1150" y="5311"/>
              <a:ext cx="3291" cy="7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 algn="l"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面包板电路中的</a:t>
              </a: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0</a:t>
              </a: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和</a:t>
              </a: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</a:p>
          </p:txBody>
        </p:sp>
        <p:sp>
          <p:nvSpPr>
            <p:cNvPr id="18" name="矩形 17"/>
            <p:cNvSpPr/>
            <p:nvPr>
              <p:custDataLst>
                <p:tags r:id="rId6"/>
              </p:custDataLst>
            </p:nvPr>
          </p:nvSpPr>
          <p:spPr>
            <a:xfrm>
              <a:off x="1510" y="6035"/>
              <a:ext cx="5095" cy="149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90204" pitchFamily="34" charset="0"/>
                <a:buChar char="•"/>
              </a:pP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0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：低电平，电压接近于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0V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  <a:endParaRPr lang="en-US" alt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90204" pitchFamily="34" charset="0"/>
                <a:buChar char="•"/>
              </a:pP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：高电平，电压接近于电源电压。</a:t>
              </a:r>
              <a:endParaRPr 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00" y="2736833"/>
            <a:ext cx="521970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/>
          <p:cNvSpPr/>
          <p:nvPr>
            <p:custDataLst>
              <p:tags r:id="rId2"/>
            </p:custDataLst>
          </p:nvPr>
        </p:nvSpPr>
        <p:spPr>
          <a:xfrm>
            <a:off x="5013622" y="2650732"/>
            <a:ext cx="2951048" cy="178472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开关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S</a:t>
            </a:r>
            <a:r>
              <a:rPr lang="en-US" altLang="zh-CN" sz="2000" baseline="-25000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断开时，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V</a:t>
            </a:r>
            <a:r>
              <a:rPr lang="en-US" altLang="zh-CN" sz="2000" baseline="-25000" dirty="0">
                <a:latin typeface="微软雅黑" panose="020B0503020204020204" charset="-122"/>
                <a:ea typeface="微软雅黑" panose="020B0503020204020204" charset="-122"/>
              </a:rPr>
              <a:t>o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为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0V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，低电平，逻辑值为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；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开关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S</a:t>
            </a:r>
            <a:r>
              <a:rPr lang="en-US" altLang="zh-CN" sz="2000" baseline="-25000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闭合时，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V</a:t>
            </a:r>
            <a:r>
              <a:rPr lang="en-US" altLang="zh-CN" sz="2000" baseline="-25000" dirty="0">
                <a:latin typeface="微软雅黑" panose="020B0503020204020204" charset="-122"/>
                <a:ea typeface="微软雅黑" panose="020B0503020204020204" charset="-122"/>
              </a:rPr>
              <a:t>o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为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6V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，高电平，逻辑值为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5009136" y="2703571"/>
            <a:ext cx="2841516" cy="725429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rgbClr val="264787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5ACA193-840D-5A86-D526-93AB9E7C0B1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997410" y="3571160"/>
            <a:ext cx="2841516" cy="725429"/>
          </a:xfrm>
          <a:prstGeom prst="roundRect">
            <a:avLst>
              <a:gd name="adj" fmla="val 11651"/>
            </a:avLst>
          </a:prstGeom>
          <a:noFill/>
          <a:ln w="28575" cmpd="sng">
            <a:solidFill>
              <a:srgbClr val="264787"/>
            </a:solidFill>
            <a:prstDash val="solid"/>
          </a:ln>
        </p:spPr>
        <p:txBody>
          <a:bodyPr wrap="square" tIns="179705">
            <a:noAutofit/>
          </a:bodyPr>
          <a:lstStyle/>
          <a:p>
            <a:pPr indent="0"/>
            <a:r>
              <a:rPr lang="en-US" altLang="zh-CN" b="0" dirty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EF817BD-9A50-142A-7C64-501244599643}"/>
              </a:ext>
            </a:extLst>
          </p:cNvPr>
          <p:cNvCxnSpPr>
            <a:cxnSpLocks/>
            <a:stCxn id="5" idx="0"/>
            <a:endCxn id="8" idx="1"/>
          </p:cNvCxnSpPr>
          <p:nvPr/>
        </p:nvCxnSpPr>
        <p:spPr>
          <a:xfrm flipV="1">
            <a:off x="6429894" y="2043087"/>
            <a:ext cx="2329187" cy="6604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30BA6645-D4AC-8A20-9A81-4A0203657859}"/>
              </a:ext>
            </a:extLst>
          </p:cNvPr>
          <p:cNvCxnSpPr>
            <a:cxnSpLocks/>
            <a:stCxn id="13" idx="2"/>
            <a:endCxn id="12" idx="1"/>
          </p:cNvCxnSpPr>
          <p:nvPr/>
        </p:nvCxnSpPr>
        <p:spPr>
          <a:xfrm>
            <a:off x="6418168" y="4296589"/>
            <a:ext cx="2340913" cy="6592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4011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集成电路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7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7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7531" y="2880360"/>
            <a:ext cx="4844802" cy="2720317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730250" y="1210310"/>
            <a:ext cx="10529421" cy="1670050"/>
            <a:chOff x="1150" y="5311"/>
            <a:chExt cx="10277" cy="2630"/>
          </a:xfrm>
        </p:grpSpPr>
        <p:sp>
          <p:nvSpPr>
            <p:cNvPr id="12" name="矩形 11"/>
            <p:cNvSpPr/>
            <p:nvPr>
              <p:custDataLst>
                <p:tags r:id="rId3"/>
              </p:custDataLst>
            </p:nvPr>
          </p:nvSpPr>
          <p:spPr>
            <a:xfrm>
              <a:off x="1150" y="5311"/>
              <a:ext cx="5314" cy="7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 algn="l">
                <a:buFont typeface="Wingdings" panose="05000000000000000000" pitchFamily="2" charset="2"/>
                <a:buChar char="n"/>
              </a:pP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4011</a:t>
              </a: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集成电路</a:t>
              </a: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(</a:t>
              </a: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芯片</a:t>
              </a: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)</a:t>
              </a:r>
            </a:p>
          </p:txBody>
        </p:sp>
        <p:sp>
          <p:nvSpPr>
            <p:cNvPr id="15" name="矩形 14"/>
            <p:cNvSpPr/>
            <p:nvPr>
              <p:custDataLst>
                <p:tags r:id="rId4"/>
              </p:custDataLst>
            </p:nvPr>
          </p:nvSpPr>
          <p:spPr>
            <a:xfrm>
              <a:off x="1510" y="6035"/>
              <a:ext cx="9917" cy="1906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9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引脚的识别顺序是</a:t>
              </a:r>
              <a:r>
                <a:rPr lang="zh-CN" sz="2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将芯片正面摆放，有缺口的一端在左边，左下端的引脚为第1脚，按逆时针方向依次编号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，最终左上端的是最后一个引脚,该引脚也是集成电路的电源正极。右下端的引脚是集成电路的电源负极。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16E1BEA-7905-1B1A-4FBF-07FAEAD8515F}"/>
              </a:ext>
            </a:extLst>
          </p:cNvPr>
          <p:cNvSpPr txBox="1"/>
          <p:nvPr/>
        </p:nvSpPr>
        <p:spPr>
          <a:xfrm>
            <a:off x="6950563" y="5667341"/>
            <a:ext cx="28987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4069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集成电路内部原理图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253F09E-61DA-9985-D2E7-8BD75349D4B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516587" y="5666400"/>
            <a:ext cx="2177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4011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集成电路实物图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F11DDD1-A8B0-9514-BDCD-3B372CCF9D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4835" y="3493323"/>
            <a:ext cx="4686954" cy="185763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实验</a:t>
              </a:r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1 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与非门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/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>
            <p:custDataLst>
              <p:tags r:id="rId2"/>
            </p:custDataLst>
          </p:nvPr>
        </p:nvSpPr>
        <p:spPr>
          <a:xfrm>
            <a:off x="3161682" y="4943867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8568517" y="5489082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36AB1F5-D763-1EE8-F055-11EE06EC69CA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67" t="21482" b="28818"/>
          <a:stretch/>
        </p:blipFill>
        <p:spPr>
          <a:xfrm>
            <a:off x="6840000" y="1080000"/>
            <a:ext cx="4320000" cy="432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92B0E98-1AFB-2657-0DAC-CD104CB01A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28" y="1315597"/>
            <a:ext cx="5620800" cy="36282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C3FB5-7AB4-FE5D-3848-B1CC21F8B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456A87C5-4EB3-CEEF-6B3E-74514F72E330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FD8CFB7-7881-765F-0956-B2B0F66C207C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实验</a:t>
              </a:r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2 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非门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4E4E4D8-77B3-49CD-CFCE-0BE0273649CB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E384D74C-85DE-2FBB-A85D-2ED3BA2001D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D9A2906-7631-F486-D313-C18D129B727B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F33A5BF-8B7D-C674-E51B-25A8FF536688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E09F2F15-1765-9C4C-9A47-73D2759B1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C4B7CC8C-8C80-4030-2485-2FDF4449546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161682" y="4943867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189ACC-BEE9-A219-1A6F-0EEF976348D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568517" y="5489082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A2AE3ED-BBC1-E8C8-6820-1F6918FC3579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t="61611" r="31242" b="-1"/>
          <a:stretch/>
        </p:blipFill>
        <p:spPr>
          <a:xfrm rot="16200000">
            <a:off x="6840000" y="1080000"/>
            <a:ext cx="4320000" cy="432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4F64C48-BE8C-5005-CC67-466C2FEC292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00" y="1630834"/>
            <a:ext cx="5421081" cy="32183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611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B8858-965C-6CFB-7A15-93A06FB84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2208A9A-0F01-21D5-D384-343D773CF795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EDE16BD-D688-27ED-0ADE-39F987F87389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实验</a:t>
              </a:r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3 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与门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DE58308-CF4C-A0CA-C46B-C30CD35BD414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E8E377C8-0E8C-5FE0-FCA8-B2F1738F2B07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F56EE50-F791-2F65-D440-ED663F35FDEB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C2ADE8E-C22E-9210-070E-B8CC7E053ECA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1A9EEFB1-4651-3D2D-0605-E5D9A15B6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2AAA1C66-803F-2E3F-AFAB-D0777D2F381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161682" y="4943867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5EFB4FE-AE24-CD45-3C60-C3458CB988A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568517" y="5489082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3676D7-4454-566D-ACE7-5F50AFC3E61B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89" t="25287" b="27911"/>
          <a:stretch/>
        </p:blipFill>
        <p:spPr>
          <a:xfrm>
            <a:off x="6840000" y="1080000"/>
            <a:ext cx="4320000" cy="432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E55A162-07DE-0D42-165E-34D99EC8F7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38" y="1178543"/>
            <a:ext cx="6209852" cy="37016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7949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D0E89-65F9-1F0E-548B-2253FF9F9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45EE8A24-E015-A860-B927-0259222F286C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145B1D1-D5B3-5E3F-04F1-F6185D8B4090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实验</a:t>
              </a:r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4 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或门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50C962EF-2AAF-C2C7-1918-209E8B6C40AF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0F0853A3-98C1-E224-3F72-613F8A0D24B7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69217861-8220-BB88-C321-903F16004F03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E7FD91C-E901-8A08-4C42-7B06F6D020E0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FEEA0980-A827-ACC3-95F8-993CC4F19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0D9A128C-CF9C-F6F3-8413-BC52DB1C0AB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161682" y="4943867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94742D1-B78E-845B-24BB-B327461EAF9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568517" y="5489082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956FC86-AF8A-875D-43DB-D9FAA77E336D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28" t="28685" b="22994"/>
          <a:stretch/>
        </p:blipFill>
        <p:spPr>
          <a:xfrm>
            <a:off x="6840000" y="1080000"/>
            <a:ext cx="4320000" cy="432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7E6523A-BE75-0883-6330-A2AE7850E6E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95" y="1498236"/>
            <a:ext cx="5332338" cy="3429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730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67D1A-AE66-5F22-B1E1-E356DE36E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32C5651D-34DA-7414-3D50-262B7A1D0EEF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6954DB8-9208-8879-DAEC-CF649E13345E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实验</a:t>
              </a:r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5 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或非门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4C58C5E5-5B31-E4E9-7FBC-A28C27DC635F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60DF5B7E-E052-3051-5AF9-F96A56CD5E4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A269978-E1B9-F50D-E2C6-AB1F3976F23F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2A452FC-9588-5730-EFA2-CDD010D8C874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3A4C21A5-F819-39B7-8816-646E1CB73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60FD5C93-8750-FD06-7A6A-F403BC1AFC9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161682" y="4943867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57D03EA-06D4-2EC4-52BB-2241234C2A1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568517" y="5489082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F57157-DD23-43BE-AD3C-FA947C413665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5" t="60473" r="30804" b="-1"/>
          <a:stretch/>
        </p:blipFill>
        <p:spPr>
          <a:xfrm rot="16200000">
            <a:off x="6840000" y="1080000"/>
            <a:ext cx="4320000" cy="432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19469AD-2DD8-0663-10A5-54D9B19168A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00" y="1324572"/>
            <a:ext cx="5309172" cy="35488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704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4322B-58A9-B634-7D9F-297926656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E4263CD3-B533-4767-B35B-8F730E2FBE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6927" y="3019054"/>
            <a:ext cx="2946558" cy="244385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3977E7DC-698F-0C68-D168-9E980159CBD9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54E860E-379A-C825-D07A-60DA67BCA9B0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拓展实验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34170CE8-9E71-6E94-88DF-BC18BE663C49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7120792D-36AF-DBFC-FD78-0DFA33955C2B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1AA27C9C-1FC3-42C5-8944-BB70603EC4D7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8C2824F-B8B8-7E08-1B38-A3A34A1F145A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278B0420-1739-B25E-9DA1-F8B25C479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52DF2549-24E1-D3BF-AB97-23B01763530A}"/>
              </a:ext>
            </a:extLst>
          </p:cNvPr>
          <p:cNvSpPr txBox="1"/>
          <p:nvPr/>
        </p:nvSpPr>
        <p:spPr>
          <a:xfrm>
            <a:off x="6950563" y="5667341"/>
            <a:ext cx="28987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4069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集成电路内部原理图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0806B9E-344E-73C2-678F-24DAA649FA1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516587" y="5666400"/>
            <a:ext cx="2177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4011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集成电路实物图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38F51B8-1980-E023-CE0C-A32E7508CF4B}"/>
              </a:ext>
            </a:extLst>
          </p:cNvPr>
          <p:cNvGrpSpPr/>
          <p:nvPr/>
        </p:nvGrpSpPr>
        <p:grpSpPr>
          <a:xfrm>
            <a:off x="730250" y="1210310"/>
            <a:ext cx="10529421" cy="1670050"/>
            <a:chOff x="1150" y="5311"/>
            <a:chExt cx="10277" cy="263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66125BB-38B4-3CA3-E861-E60B8B378A94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150" y="5311"/>
              <a:ext cx="3294" cy="7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 algn="l">
                <a:buFont typeface="Wingdings" panose="05000000000000000000" pitchFamily="2" charset="2"/>
                <a:buChar char="n"/>
              </a:pP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4069</a:t>
              </a: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集成电路</a:t>
              </a: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(</a:t>
              </a:r>
              <a:r>
                <a:rPr lang="zh-CN" altLang="en-US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芯片</a:t>
              </a:r>
              <a:r>
                <a:rPr lang="en-US" altLang="zh-CN" sz="2400" b="1" dirty="0">
                  <a:solidFill>
                    <a:srgbClr val="2F5EB0"/>
                  </a:solidFill>
                  <a:latin typeface="微软雅黑" panose="020B0503020204020204" charset="-122"/>
                  <a:ea typeface="微软雅黑" panose="020B0503020204020204" charset="-122"/>
                </a:rPr>
                <a:t>)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5EA010F-8331-132B-70CD-56F2491A75AE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1510" y="6035"/>
              <a:ext cx="9917" cy="1906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42900" indent="-342900" fontAlgn="auto">
                <a:lnSpc>
                  <a:spcPct val="125000"/>
                </a:lnSpc>
                <a:spcBef>
                  <a:spcPts val="600"/>
                </a:spcBef>
                <a:buFont typeface="Arial" panose="020B0604020202090204" pitchFamily="34" charset="0"/>
                <a:buChar char="•"/>
              </a:pP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引脚的识别顺序是</a:t>
              </a:r>
              <a:r>
                <a:rPr lang="zh-CN" sz="20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将芯片正面摆放，有缺口的一端在左边，左下端的引脚为第1脚，按逆时针方向依次编号</a:t>
              </a:r>
              <a:r>
                <a:rPr lang="zh-CN" sz="2000" dirty="0">
                  <a:latin typeface="微软雅黑" panose="020B0503020204020204" charset="-122"/>
                  <a:ea typeface="微软雅黑" panose="020B0503020204020204" charset="-122"/>
                </a:rPr>
                <a:t>，最终左上端的是最后一个引脚,该引脚也是集成电路的电源正极。右下端的引脚是集成电路的电源负极。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E5B8363-6052-F743-62EA-3C8266DFEF3B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5976000" y="2880000"/>
            <a:ext cx="4845600" cy="2721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386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B1E5D-C049-B1B0-7A53-DF8D22407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D240EA48-DF0D-3557-3937-413E57AAC664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65D7542-6708-AE5F-88F9-322FAC184C7E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拓展实验</a:t>
              </a:r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1 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异或门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FB722B9-DCD4-CF80-1D4A-191844D54A83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368FD4B4-C271-181A-318C-EC2D209A0546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64004C71-8572-1289-664E-3A58099F9B10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D9800CE-FF04-0FB6-5A77-80704AAFC97C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CF4DD361-87A4-6F89-6BC3-814895370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B176DD49-E268-3925-D6D0-58F94B26DA9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161682" y="4943867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626F121-C055-2984-DC84-E38BCC05728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568517" y="5489082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FAD8AA-677E-FF69-BE3B-1D4304828263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6" t="51842" r="27126"/>
          <a:stretch/>
        </p:blipFill>
        <p:spPr>
          <a:xfrm rot="16200000">
            <a:off x="6804168" y="540000"/>
            <a:ext cx="4320000" cy="540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594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4203065" cy="604520"/>
            <a:chOff x="716110" y="296170"/>
            <a:chExt cx="420313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4203131" cy="49996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基本逻辑运算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10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11" name="图片 10" descr="复旦大学微电子学院芯创讲师团"/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01" y="10153"/>
              <a:ext cx="3359" cy="617"/>
            </a:xfrm>
            <a:prstGeom prst="rect">
              <a:avLst/>
            </a:prstGeom>
          </p:spPr>
        </p:pic>
      </p:grpSp>
      <p:sp>
        <p:nvSpPr>
          <p:cNvPr id="17" name="标题 1"/>
          <p:cNvSpPr txBox="1"/>
          <p:nvPr/>
        </p:nvSpPr>
        <p:spPr>
          <a:xfrm>
            <a:off x="708158" y="1270462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二值逻辑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018299" y="1821146"/>
                <a:ext cx="8627725" cy="3342525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0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0</m:t>
                    </m:r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ea typeface="微软雅黑" panose="020B0503020204020204" charset="-122"/>
                  </a:rPr>
                  <a:t>：假的，错的</a:t>
                </a:r>
                <a:br>
                  <a:rPr lang="en-US" altLang="zh-CN" sz="2400" dirty="0">
                    <a:latin typeface="Cambria Math" panose="02040503050406030204" pitchFamily="18" charset="0"/>
                    <a:ea typeface="微软雅黑" panose="020B0503020204020204" charset="-122"/>
                  </a:rPr>
                </a:br>
                <a:r>
                  <a:rPr lang="zh-CN" altLang="en-US" sz="2400" dirty="0">
                    <a:latin typeface="Cambria Math" panose="02040503050406030204" pitchFamily="18" charset="0"/>
                    <a:ea typeface="微软雅黑" panose="020B0503020204020204" charset="-122"/>
                  </a:rPr>
                  <a:t>太阳西升东落；</a:t>
                </a:r>
                <a:r>
                  <a:rPr lang="en-US" altLang="zh-CN" sz="2400" dirty="0">
                    <a:latin typeface="Cambria Math" panose="02040503050406030204" pitchFamily="18" charset="0"/>
                    <a:ea typeface="微软雅黑" panose="020B0503020204020204" charset="-122"/>
                  </a:rPr>
                  <a:t>1+1=3</a:t>
                </a:r>
                <a:r>
                  <a:rPr lang="zh-CN" altLang="en-US" sz="2400" dirty="0">
                    <a:latin typeface="Cambria Math" panose="02040503050406030204" pitchFamily="18" charset="0"/>
                    <a:ea typeface="微软雅黑" panose="020B0503020204020204" charset="-122"/>
                  </a:rPr>
                  <a:t>；狗是一种植物</a:t>
                </a:r>
                <a:endParaRPr lang="en-US" altLang="zh-CN" sz="2400" dirty="0">
                  <a:latin typeface="Cambria Math" panose="02040503050406030204" pitchFamily="18" charset="0"/>
                  <a:ea typeface="微软雅黑" panose="020B0503020204020204" charset="-122"/>
                </a:endParaRPr>
              </a:p>
              <a:p>
                <a:pPr>
                  <a:lnSpc>
                    <a:spcPct val="125000"/>
                  </a:lnSpc>
                </a:pPr>
                <a:endParaRPr lang="en-US" altLang="zh-CN" sz="2400" dirty="0">
                  <a:latin typeface="Cambria Math" panose="02040503050406030204" pitchFamily="18" charset="0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1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：真的，对的</a:t>
                </a:r>
                <a:b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</a:rPr>
                </a:br>
                <a:r>
                  <a:rPr lang="zh-CN" altLang="en-US" sz="2400" dirty="0">
                    <a:latin typeface="Cambria Math" panose="02040503050406030204" pitchFamily="18" charset="0"/>
                    <a:ea typeface="微软雅黑" panose="020B0503020204020204" charset="-122"/>
                  </a:rPr>
                  <a:t>太阳东升西落；</a:t>
                </a:r>
                <a:r>
                  <a:rPr lang="en-US" altLang="zh-CN" sz="2400" dirty="0">
                    <a:latin typeface="Cambria Math" panose="02040503050406030204" pitchFamily="18" charset="0"/>
                    <a:ea typeface="微软雅黑" panose="020B0503020204020204" charset="-122"/>
                  </a:rPr>
                  <a:t>1+1=2</a:t>
                </a:r>
                <a:r>
                  <a:rPr lang="zh-CN" altLang="en-US" sz="2400" dirty="0">
                    <a:latin typeface="Cambria Math" panose="02040503050406030204" pitchFamily="18" charset="0"/>
                    <a:ea typeface="微软雅黑" panose="020B0503020204020204" charset="-122"/>
                  </a:rPr>
                  <a:t>；狗是一种动物</a:t>
                </a:r>
                <a:endParaRPr lang="en-US" altLang="zh-CN" sz="2400" dirty="0">
                  <a:latin typeface="Cambria Math" panose="02040503050406030204" pitchFamily="18" charset="0"/>
                  <a:ea typeface="微软雅黑" panose="020B0503020204020204" charset="-122"/>
                </a:endParaRPr>
              </a:p>
              <a:p>
                <a:pPr>
                  <a:lnSpc>
                    <a:spcPct val="125000"/>
                  </a:lnSpc>
                </a:pPr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二值逻辑不可比较。</a:t>
                </a:r>
                <a: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</a:rPr>
                  <a:t>1</a:t>
                </a: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和</a:t>
                </a:r>
                <a: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</a:rPr>
                  <a:t>0</a:t>
                </a: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仅代表真与假，不代表数值大小。</a:t>
                </a:r>
              </a:p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299" y="1821146"/>
                <a:ext cx="8627725" cy="3342525"/>
              </a:xfrm>
              <a:prstGeom prst="rect">
                <a:avLst/>
              </a:prstGeom>
              <a:blipFill rotWithShape="1">
                <a:blip r:embed="rId5"/>
                <a:stretch>
                  <a:fillRect l="-5" t="-18" r="4" b="-107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210B1-DED3-C155-0037-2BAB7F30A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93D97396-A517-2CBB-325C-A1FBCBA1CB8D}"/>
              </a:ext>
            </a:extLst>
          </p:cNvPr>
          <p:cNvGrpSpPr/>
          <p:nvPr/>
        </p:nvGrpSpPr>
        <p:grpSpPr>
          <a:xfrm>
            <a:off x="1245235" y="323215"/>
            <a:ext cx="6748145" cy="604520"/>
            <a:chOff x="716110" y="296170"/>
            <a:chExt cx="6748251" cy="60431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52944D8-1C0D-1CA1-3A0D-FB6E6DAC8D9E}"/>
                </a:ext>
              </a:extLst>
            </p:cNvPr>
            <p:cNvSpPr txBox="1"/>
            <p:nvPr/>
          </p:nvSpPr>
          <p:spPr>
            <a:xfrm>
              <a:off x="716110" y="296170"/>
              <a:ext cx="6748251" cy="4989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拓展实验</a:t>
              </a:r>
              <a:r>
                <a:rPr lang="en-US" altLang="zh-CN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2 </a:t>
              </a:r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同或门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DBFEC75-3C40-D64E-C1C1-B1F93DBA9F6E}"/>
                </a:ext>
              </a:extLst>
            </p:cNvPr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>
            <a:extLst>
              <a:ext uri="{FF2B5EF4-FFF2-40B4-BE49-F238E27FC236}">
                <a16:creationId xmlns:a16="http://schemas.microsoft.com/office/drawing/2014/main" id="{4E21DB6C-2B0B-DE9A-1026-7913D97C8C9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380AF05-02A4-1592-A341-5E33D25565B1}"/>
              </a:ext>
            </a:extLst>
          </p:cNvPr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631E806-89AD-D7D1-E08C-4499DEA736B9}"/>
                </a:ext>
              </a:extLst>
            </p:cNvPr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9" name="图片 8" descr="复旦大学微电子学院芯创讲师团">
              <a:extLst>
                <a:ext uri="{FF2B5EF4-FFF2-40B4-BE49-F238E27FC236}">
                  <a16:creationId xmlns:a16="http://schemas.microsoft.com/office/drawing/2014/main" id="{70BEDE13-2A9F-24C3-210E-7E6B4CC73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9"/>
              <a:ext cx="3359" cy="617"/>
            </a:xfrm>
            <a:prstGeom prst="rect">
              <a:avLst/>
            </a:prstGeom>
          </p:spPr>
        </p:pic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741F2927-F9A2-67F7-AA21-1D1682E478E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161682" y="4943867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88B27A9-C5E0-E5F6-AF10-C45D3D70FF3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568517" y="5489082"/>
            <a:ext cx="862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实物图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17D8C9-5FCB-2053-2916-B226643D4B17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53" t="54027" r="31418" b="1"/>
          <a:stretch/>
        </p:blipFill>
        <p:spPr>
          <a:xfrm rot="16200000">
            <a:off x="6840000" y="540000"/>
            <a:ext cx="4320000" cy="540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773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"/>
          <p:cNvPicPr>
            <a:picLocks noChangeAspect="1"/>
          </p:cNvPicPr>
          <p:nvPr/>
        </p:nvPicPr>
        <p:blipFill>
          <a:blip r:embed="rId11">
            <a:lum bright="-6000"/>
          </a:blip>
          <a:srcRect t="8310" b="7738"/>
          <a:stretch>
            <a:fillRect/>
          </a:stretch>
        </p:blipFill>
        <p:spPr>
          <a:xfrm>
            <a:off x="0" y="552450"/>
            <a:ext cx="12192635" cy="577342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416107" y="3429248"/>
            <a:ext cx="3359785" cy="1461171"/>
            <a:chOff x="4597395" y="2848154"/>
            <a:chExt cx="2971562" cy="1461171"/>
          </a:xfrm>
        </p:grpSpPr>
        <p:sp>
          <p:nvSpPr>
            <p:cNvPr id="6" name="文本框 5"/>
            <p:cNvSpPr txBox="1"/>
            <p:nvPr/>
          </p:nvSpPr>
          <p:spPr>
            <a:xfrm>
              <a:off x="4597395" y="2925223"/>
              <a:ext cx="2971562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THANK YOU</a:t>
              </a:r>
            </a:p>
          </p:txBody>
        </p:sp>
        <p:cxnSp>
          <p:nvCxnSpPr>
            <p:cNvPr id="8" name="直接连接符 7"/>
            <p:cNvCxnSpPr/>
            <p:nvPr>
              <p:custDataLst>
                <p:tags r:id="rId7"/>
              </p:custDataLst>
            </p:nvPr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 w="317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>
              <p:custDataLst>
                <p:tags r:id="rId8"/>
              </p:custDataLst>
            </p:nvPr>
          </p:nvCxnSpPr>
          <p:spPr>
            <a:xfrm>
              <a:off x="4615322" y="4309325"/>
              <a:ext cx="2935705" cy="0"/>
            </a:xfrm>
            <a:prstGeom prst="line">
              <a:avLst/>
            </a:prstGeom>
            <a:ln w="31750" cmpd="sng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4416858" y="2142309"/>
            <a:ext cx="3358284" cy="1139587"/>
            <a:chOff x="4677186" y="4980795"/>
            <a:chExt cx="2806521" cy="952354"/>
          </a:xfrm>
        </p:grpSpPr>
        <p:sp>
          <p:nvSpPr>
            <p:cNvPr id="27" name="任意多边形 26"/>
            <p:cNvSpPr/>
            <p:nvPr>
              <p:custDataLst>
                <p:tags r:id="rId1"/>
              </p:custDataLst>
            </p:nvPr>
          </p:nvSpPr>
          <p:spPr>
            <a:xfrm>
              <a:off x="5045798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4" y="74263"/>
                    <a:pt x="404250" y="97277"/>
                  </a:cubicBezTo>
                  <a:cubicBezTo>
                    <a:pt x="393787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6" y="11568"/>
                  </a:lnTo>
                  <a:lnTo>
                    <a:pt x="922396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6" y="485198"/>
                  </a:lnTo>
                  <a:lnTo>
                    <a:pt x="922396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8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6" y="135956"/>
                    <a:pt x="208691" y="107417"/>
                    <a:pt x="214514" y="79060"/>
                  </a:cubicBezTo>
                  <a:cubicBezTo>
                    <a:pt x="220338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任意多边形 25"/>
            <p:cNvSpPr/>
            <p:nvPr>
              <p:custDataLst>
                <p:tags r:id="rId2"/>
              </p:custDataLst>
            </p:nvPr>
          </p:nvSpPr>
          <p:spPr>
            <a:xfrm>
              <a:off x="6484073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3" y="74263"/>
                    <a:pt x="404250" y="97277"/>
                  </a:cubicBezTo>
                  <a:cubicBezTo>
                    <a:pt x="393786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5" y="11568"/>
                  </a:lnTo>
                  <a:lnTo>
                    <a:pt x="922395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5" y="485198"/>
                  </a:lnTo>
                  <a:lnTo>
                    <a:pt x="922395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9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7" y="135956"/>
                    <a:pt x="208691" y="107417"/>
                    <a:pt x="214514" y="79060"/>
                  </a:cubicBezTo>
                  <a:cubicBezTo>
                    <a:pt x="220337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任意多边形 24"/>
            <p:cNvSpPr/>
            <p:nvPr>
              <p:custDataLst>
                <p:tags r:id="rId3"/>
              </p:custDataLst>
            </p:nvPr>
          </p:nvSpPr>
          <p:spPr>
            <a:xfrm>
              <a:off x="4716535" y="4990905"/>
              <a:ext cx="351145" cy="375990"/>
            </a:xfrm>
            <a:custGeom>
              <a:avLst/>
              <a:gdLst/>
              <a:ahLst/>
              <a:cxnLst/>
              <a:rect l="l" t="t" r="r" b="b"/>
              <a:pathLst>
                <a:path w="351145" h="375990">
                  <a:moveTo>
                    <a:pt x="138396" y="0"/>
                  </a:moveTo>
                  <a:cubicBezTo>
                    <a:pt x="175734" y="39287"/>
                    <a:pt x="214638" y="82036"/>
                    <a:pt x="255106" y="128245"/>
                  </a:cubicBezTo>
                  <a:cubicBezTo>
                    <a:pt x="295574" y="174454"/>
                    <a:pt x="327587" y="215745"/>
                    <a:pt x="351145" y="252118"/>
                  </a:cubicBezTo>
                  <a:lnTo>
                    <a:pt x="202453" y="375990"/>
                  </a:lnTo>
                  <a:cubicBezTo>
                    <a:pt x="181283" y="338737"/>
                    <a:pt x="151554" y="295564"/>
                    <a:pt x="113264" y="246470"/>
                  </a:cubicBezTo>
                  <a:cubicBezTo>
                    <a:pt x="74975" y="197377"/>
                    <a:pt x="37220" y="151653"/>
                    <a:pt x="0" y="109300"/>
                  </a:cubicBezTo>
                  <a:lnTo>
                    <a:pt x="13839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任意多边形 23"/>
            <p:cNvSpPr/>
            <p:nvPr>
              <p:custDataLst>
                <p:tags r:id="rId4"/>
              </p:custDataLst>
            </p:nvPr>
          </p:nvSpPr>
          <p:spPr>
            <a:xfrm>
              <a:off x="6154808" y="4990905"/>
              <a:ext cx="351146" cy="375990"/>
            </a:xfrm>
            <a:custGeom>
              <a:avLst/>
              <a:gdLst/>
              <a:ahLst/>
              <a:cxnLst/>
              <a:rect l="l" t="t" r="r" b="b"/>
              <a:pathLst>
                <a:path w="351146" h="375990">
                  <a:moveTo>
                    <a:pt x="138397" y="0"/>
                  </a:moveTo>
                  <a:cubicBezTo>
                    <a:pt x="175735" y="39287"/>
                    <a:pt x="214639" y="82036"/>
                    <a:pt x="255107" y="128245"/>
                  </a:cubicBezTo>
                  <a:cubicBezTo>
                    <a:pt x="295575" y="174454"/>
                    <a:pt x="327588" y="215745"/>
                    <a:pt x="351146" y="252118"/>
                  </a:cubicBezTo>
                  <a:lnTo>
                    <a:pt x="202454" y="375990"/>
                  </a:lnTo>
                  <a:cubicBezTo>
                    <a:pt x="181284" y="338737"/>
                    <a:pt x="151555" y="295564"/>
                    <a:pt x="113265" y="246470"/>
                  </a:cubicBezTo>
                  <a:cubicBezTo>
                    <a:pt x="74976" y="197377"/>
                    <a:pt x="37221" y="151653"/>
                    <a:pt x="0" y="109300"/>
                  </a:cubicBezTo>
                  <a:lnTo>
                    <a:pt x="13839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任意多边形 22"/>
            <p:cNvSpPr/>
            <p:nvPr>
              <p:custDataLst>
                <p:tags r:id="rId5"/>
              </p:custDataLst>
            </p:nvPr>
          </p:nvSpPr>
          <p:spPr>
            <a:xfrm>
              <a:off x="4677186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任意多边形 21"/>
            <p:cNvSpPr/>
            <p:nvPr>
              <p:custDataLst>
                <p:tags r:id="rId6"/>
              </p:custDataLst>
            </p:nvPr>
          </p:nvSpPr>
          <p:spPr>
            <a:xfrm>
              <a:off x="6115461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14" name="图片 13" descr="复旦大学微电子学院芯创讲师团"/>
          <p:cNvPicPr>
            <a:picLocks noChangeAspect="1"/>
          </p:cNvPicPr>
          <p:nvPr/>
        </p:nvPicPr>
        <p:blipFill>
          <a:blip r:embed="rId12">
            <a:lum bright="100000" contrast="-12000"/>
          </a:blip>
          <a:srcRect l="46632" t="15210" r="22049" b="36756"/>
          <a:stretch>
            <a:fillRect/>
          </a:stretch>
        </p:blipFill>
        <p:spPr>
          <a:xfrm>
            <a:off x="0" y="-12700"/>
            <a:ext cx="4211320" cy="6880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 descr="复旦大学微电子学院芯创讲师团"/>
          <p:cNvPicPr>
            <a:picLocks noChangeAspect="1"/>
          </p:cNvPicPr>
          <p:nvPr/>
        </p:nvPicPr>
        <p:blipFill>
          <a:blip r:embed="rId12">
            <a:lum bright="100000" contrast="-100000"/>
          </a:blip>
          <a:srcRect t="63900" b="16228"/>
          <a:stretch>
            <a:fillRect/>
          </a:stretch>
        </p:blipFill>
        <p:spPr>
          <a:xfrm>
            <a:off x="4349750" y="4124325"/>
            <a:ext cx="3491865" cy="694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3790" y="4312697"/>
            <a:ext cx="7133590" cy="1952603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4203065" cy="604520"/>
            <a:chOff x="716110" y="296170"/>
            <a:chExt cx="420313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4203131" cy="49996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基本逻辑运算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10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11" name="图片 10" descr="复旦大学微电子学院芯创讲师团"/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99" y="10146"/>
              <a:ext cx="3359" cy="617"/>
            </a:xfrm>
            <a:prstGeom prst="rect">
              <a:avLst/>
            </a:prstGeom>
          </p:spPr>
        </p:pic>
      </p:grpSp>
      <p:sp>
        <p:nvSpPr>
          <p:cNvPr id="17" name="标题 1"/>
          <p:cNvSpPr txBox="1"/>
          <p:nvPr/>
        </p:nvSpPr>
        <p:spPr>
          <a:xfrm>
            <a:off x="626243" y="1198072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非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080133" y="1919439"/>
                <a:ext cx="7253605" cy="245131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400" b="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 </m:t>
                    </m:r>
                  </m:oMath>
                </a14:m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为假时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为真，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为真时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为假</a:t>
                </a:r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例：</a:t>
                </a:r>
              </a:p>
              <a:p>
                <a:pPr lvl="1">
                  <a:lnSpc>
                    <a:spcPct val="125000"/>
                  </a:lnSpc>
                </a:pPr>
                <a:r>
                  <a:rPr lang="zh-CN" altLang="en-US" sz="2000" dirty="0">
                    <a:latin typeface="微软雅黑" panose="020B0503020204020204" charset="-122"/>
                    <a:ea typeface="微软雅黑" panose="020B0503020204020204" charset="-122"/>
                  </a:rPr>
                  <a:t>太阳东升西落</a:t>
                </a:r>
                <a:r>
                  <a:rPr lang="en-US" altLang="zh-CN" sz="2000" dirty="0">
                    <a:latin typeface="微软雅黑" panose="020B0503020204020204" charset="-122"/>
                    <a:ea typeface="微软雅黑" panose="020B0503020204020204" charset="-122"/>
                  </a:rPr>
                  <a:t> -&gt; </a:t>
                </a:r>
                <a:r>
                  <a:rPr lang="zh-CN" altLang="en-US" sz="2000" dirty="0">
                    <a:latin typeface="微软雅黑" panose="020B0503020204020204" charset="-122"/>
                    <a:ea typeface="微软雅黑" panose="020B0503020204020204" charset="-122"/>
                  </a:rPr>
                  <a:t>太阳不是东升西落</a:t>
                </a:r>
                <a:endParaRPr lang="en-US" altLang="zh-CN" sz="20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lvl="1">
                  <a:lnSpc>
                    <a:spcPct val="125000"/>
                  </a:lnSpc>
                </a:pPr>
                <a:r>
                  <a:rPr lang="en-US" altLang="zh-CN" sz="2000" dirty="0">
                    <a:latin typeface="微软雅黑" panose="020B0503020204020204" charset="-122"/>
                    <a:ea typeface="微软雅黑" panose="020B0503020204020204" charset="-122"/>
                  </a:rPr>
                  <a:t>1 + 1 = 3      -&gt;    1 + 1 </a:t>
                </a:r>
                <a:r>
                  <a:rPr lang="zh-CN" altLang="en-US" sz="2000" dirty="0">
                    <a:latin typeface="微软雅黑" panose="020B0503020204020204" charset="-122"/>
                    <a:ea typeface="微软雅黑" panose="020B0503020204020204" charset="-122"/>
                  </a:rPr>
                  <a:t>≠ </a:t>
                </a:r>
                <a:r>
                  <a:rPr lang="en-US" altLang="zh-CN" sz="2000" dirty="0">
                    <a:latin typeface="微软雅黑" panose="020B0503020204020204" charset="-122"/>
                    <a:ea typeface="微软雅黑" panose="020B0503020204020204" charset="-122"/>
                  </a:rPr>
                  <a:t>3</a:t>
                </a: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33" y="1919439"/>
                <a:ext cx="7253605" cy="2451316"/>
              </a:xfrm>
              <a:prstGeom prst="rect">
                <a:avLst/>
              </a:prstGeom>
              <a:blipFill rotWithShape="1">
                <a:blip r:embed="rId7"/>
                <a:stretch>
                  <a:fillRect l="-9" t="-19" r="9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/>
          <p:cNvSpPr/>
          <p:nvPr/>
        </p:nvSpPr>
        <p:spPr>
          <a:xfrm>
            <a:off x="7549030" y="4274763"/>
            <a:ext cx="1987550" cy="20641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6747" y="1551132"/>
            <a:ext cx="4137275" cy="1952602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8365730" y="3341613"/>
            <a:ext cx="1639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非门真值表</a:t>
            </a:r>
          </a:p>
        </p:txBody>
      </p:sp>
      <p:pic>
        <p:nvPicPr>
          <p:cNvPr id="3" name="图片 2" descr="公司学习笔记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1060" y="4312920"/>
            <a:ext cx="1565275" cy="11855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010" y="2931036"/>
            <a:ext cx="4429382" cy="2497195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4203065" cy="604520"/>
            <a:chOff x="716110" y="296170"/>
            <a:chExt cx="420313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4203131" cy="49996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基本逻辑运算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10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11" name="图片 10" descr="复旦大学微电子学院芯创讲师团"/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01" y="10153"/>
              <a:ext cx="3359" cy="617"/>
            </a:xfrm>
            <a:prstGeom prst="rect">
              <a:avLst/>
            </a:prstGeom>
          </p:spPr>
        </p:pic>
      </p:grpSp>
      <p:sp>
        <p:nvSpPr>
          <p:cNvPr id="17" name="标题 1"/>
          <p:cNvSpPr txBox="1"/>
          <p:nvPr/>
        </p:nvSpPr>
        <p:spPr>
          <a:xfrm>
            <a:off x="708158" y="1270462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与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018299" y="1821146"/>
                <a:ext cx="7253605" cy="245131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·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𝐵</m:t>
                    </m:r>
                  </m:oMath>
                </a14:m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𝐵</m:t>
                    </m:r>
                  </m:oMath>
                </a14:m>
                <a:r>
                  <a:rPr lang="zh-CN" altLang="en-US" sz="2400" b="1" dirty="0">
                    <a:latin typeface="微软雅黑" panose="020B0503020204020204" charset="-122"/>
                    <a:ea typeface="微软雅黑" panose="020B0503020204020204" charset="-122"/>
                  </a:rPr>
                  <a:t>同时</a:t>
                </a: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为真，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方为真</a:t>
                </a:r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例：</a:t>
                </a:r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lvl="1">
                  <a:lnSpc>
                    <a:spcPct val="125000"/>
                  </a:lnSpc>
                </a:pPr>
                <a:r>
                  <a:rPr lang="zh-CN" altLang="en-US" sz="2000" dirty="0">
                    <a:latin typeface="微软雅黑" panose="020B0503020204020204" charset="-122"/>
                    <a:ea typeface="微软雅黑" panose="020B0503020204020204" charset="-122"/>
                  </a:rPr>
                  <a:t>太阳西升东落的同时</a:t>
                </a:r>
                <a:r>
                  <a:rPr lang="en-US" altLang="zh-CN" sz="2000" dirty="0">
                    <a:latin typeface="微软雅黑" panose="020B0503020204020204" charset="-122"/>
                    <a:ea typeface="微软雅黑" panose="020B0503020204020204" charset="-122"/>
                  </a:rPr>
                  <a:t>……</a:t>
                </a:r>
                <a:endParaRPr lang="zh-CN" altLang="en-US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299" y="1821146"/>
                <a:ext cx="7253605" cy="2451316"/>
              </a:xfrm>
              <a:prstGeom prst="rect">
                <a:avLst/>
              </a:prstGeom>
              <a:blipFill rotWithShape="1">
                <a:blip r:embed="rId7"/>
                <a:stretch>
                  <a:fillRect l="-5" t="-25" r="5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6353" y="999500"/>
            <a:ext cx="5772447" cy="132721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8608" y="4152404"/>
            <a:ext cx="6881948" cy="168589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5172117" y="4064041"/>
            <a:ext cx="1822450" cy="1892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8659047" y="5428231"/>
            <a:ext cx="1639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与门真值表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rcRect t="23096"/>
          <a:stretch>
            <a:fillRect/>
          </a:stretch>
        </p:blipFill>
        <p:spPr>
          <a:xfrm>
            <a:off x="589705" y="4172828"/>
            <a:ext cx="7381450" cy="1690993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4203065" cy="604520"/>
            <a:chOff x="716110" y="296170"/>
            <a:chExt cx="420313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4203131" cy="49996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基本逻辑运算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6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10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11" name="图片 10" descr="复旦大学微电子学院芯创讲师团"/>
            <p:cNvPicPr>
              <a:picLocks noChangeAspect="1"/>
            </p:cNvPicPr>
            <p:nvPr/>
          </p:nvPicPr>
          <p:blipFill>
            <a:blip r:embed="rId6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8079" y="10102"/>
              <a:ext cx="3359" cy="617"/>
            </a:xfrm>
            <a:prstGeom prst="rect">
              <a:avLst/>
            </a:prstGeom>
          </p:spPr>
        </p:pic>
      </p:grpSp>
      <p:sp>
        <p:nvSpPr>
          <p:cNvPr id="17" name="标题 1"/>
          <p:cNvSpPr txBox="1"/>
          <p:nvPr/>
        </p:nvSpPr>
        <p:spPr>
          <a:xfrm>
            <a:off x="708158" y="1270462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或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052513" y="1881505"/>
                <a:ext cx="7253605" cy="245131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+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𝐵</m:t>
                    </m:r>
                  </m:oMath>
                </a14:m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𝐵</m:t>
                    </m:r>
                  </m:oMath>
                </a14:m>
                <a:r>
                  <a:rPr lang="zh-CN" altLang="en-US" sz="2400" b="1" dirty="0">
                    <a:latin typeface="微软雅黑" panose="020B0503020204020204" charset="-122"/>
                    <a:ea typeface="微软雅黑" panose="020B0503020204020204" charset="-122"/>
                  </a:rPr>
                  <a:t>有一个</a:t>
                </a: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为真，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即为真</a:t>
                </a:r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例：</a:t>
                </a:r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lvl="1">
                  <a:lnSpc>
                    <a:spcPct val="125000"/>
                  </a:lnSpc>
                </a:pPr>
                <a:r>
                  <a:rPr lang="zh-CN" altLang="en-US" sz="2000" dirty="0">
                    <a:latin typeface="微软雅黑" panose="020B0503020204020204" charset="-122"/>
                    <a:ea typeface="微软雅黑" panose="020B0503020204020204" charset="-122"/>
                  </a:rPr>
                  <a:t>狗是一种动物，或者</a:t>
                </a:r>
                <a:r>
                  <a:rPr lang="en-US" altLang="zh-CN" sz="2000" dirty="0">
                    <a:latin typeface="微软雅黑" panose="020B0503020204020204" charset="-122"/>
                    <a:ea typeface="微软雅黑" panose="020B0503020204020204" charset="-122"/>
                  </a:rPr>
                  <a:t>……</a:t>
                </a: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513" y="1881505"/>
                <a:ext cx="7253605" cy="2451316"/>
              </a:xfrm>
              <a:prstGeom prst="rect">
                <a:avLst/>
              </a:prstGeom>
              <a:blipFill rotWithShape="1">
                <a:blip r:embed="rId7"/>
                <a:stretch>
                  <a:fillRect l="-4" r="4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2685" y="2790119"/>
            <a:ext cx="4089610" cy="276874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2635" y="630864"/>
            <a:ext cx="5270771" cy="1854295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5185092" y="4262698"/>
            <a:ext cx="1822450" cy="1892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8737836" y="5511286"/>
            <a:ext cx="1639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或门真值表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4203065" cy="604520"/>
            <a:chOff x="716110" y="296170"/>
            <a:chExt cx="420313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4203131" cy="49996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基本逻辑运算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4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10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11" name="图片 10" descr="复旦大学微电子学院芯创讲师团"/>
            <p:cNvPicPr>
              <a:picLocks noChangeAspect="1"/>
            </p:cNvPicPr>
            <p:nvPr/>
          </p:nvPicPr>
          <p:blipFill>
            <a:blip r:embed="rId4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729" y="10095"/>
              <a:ext cx="3359" cy="617"/>
            </a:xfrm>
            <a:prstGeom prst="rect">
              <a:avLst/>
            </a:prstGeom>
          </p:spPr>
        </p:pic>
      </p:grpSp>
      <p:sp>
        <p:nvSpPr>
          <p:cNvPr id="17" name="标题 1"/>
          <p:cNvSpPr txBox="1"/>
          <p:nvPr/>
        </p:nvSpPr>
        <p:spPr>
          <a:xfrm>
            <a:off x="708158" y="1270462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与或非的组合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078547" y="1921878"/>
                <a:ext cx="7253605" cy="245131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:r>
                  <a:rPr lang="zh-CN" altLang="en-US" sz="2400" i="0" dirty="0">
                    <a:latin typeface="+mj-lt"/>
                    <a:ea typeface="微软雅黑" panose="020B0503020204020204" charset="-122"/>
                  </a:rPr>
                  <a:t>与：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·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𝐵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𝐴𝐵</m:t>
                    </m:r>
                  </m:oMath>
                </a14:m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:r>
                  <a:rPr lang="zh-CN" altLang="en-US" sz="2400" i="0" dirty="0">
                    <a:latin typeface="+mj-lt"/>
                    <a:ea typeface="微软雅黑" panose="020B0503020204020204" charset="-122"/>
                  </a:rPr>
                  <a:t>或：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+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𝐵</m:t>
                    </m:r>
                  </m:oMath>
                </a14:m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:r>
                  <a:rPr lang="zh-CN" altLang="en-US" sz="2400" i="0" dirty="0">
                    <a:latin typeface="+mj-lt"/>
                    <a:ea typeface="微软雅黑" panose="020B0503020204020204" charset="-122"/>
                  </a:rPr>
                  <a:t>非：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400" b="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 </m:t>
                    </m:r>
                  </m:oMath>
                </a14:m>
                <a:endParaRPr lang="en-US" altLang="zh-CN" sz="2400" i="0" dirty="0">
                  <a:latin typeface="+mj-lt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:r>
                  <a:rPr lang="zh-CN" altLang="en-US" sz="2400" i="0" dirty="0">
                    <a:latin typeface="+mj-lt"/>
                    <a:ea typeface="微软雅黑" panose="020B0503020204020204" charset="-122"/>
                  </a:rPr>
                  <a:t>优先级</a:t>
                </a: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：非、与、或，有括号优先算括号</a:t>
                </a:r>
                <a:endParaRPr lang="en-US" altLang="zh-CN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547" y="1921878"/>
                <a:ext cx="7253605" cy="2451316"/>
              </a:xfrm>
              <a:prstGeom prst="rect">
                <a:avLst/>
              </a:prstGeom>
              <a:blipFill rotWithShape="1">
                <a:blip r:embed="rId5"/>
                <a:stretch>
                  <a:fillRect l="-4" t="-15" r="4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rcRect r="5260"/>
          <a:stretch>
            <a:fillRect/>
          </a:stretch>
        </p:blipFill>
        <p:spPr>
          <a:xfrm>
            <a:off x="9517903" y="1319251"/>
            <a:ext cx="1443569" cy="108723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3665" y="1347195"/>
            <a:ext cx="1522076" cy="103135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2428" y="1291309"/>
            <a:ext cx="1462147" cy="1087237"/>
          </a:xfrm>
          <a:prstGeom prst="rect">
            <a:avLst/>
          </a:prstGeom>
        </p:spPr>
      </p:pic>
      <p:sp>
        <p:nvSpPr>
          <p:cNvPr id="16" name="标题 1"/>
          <p:cNvSpPr txBox="1"/>
          <p:nvPr/>
        </p:nvSpPr>
        <p:spPr>
          <a:xfrm>
            <a:off x="708158" y="3943268"/>
            <a:ext cx="6759442" cy="550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练习：画出以下逻辑函数对应的逻辑电路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1078546" y="4490012"/>
                <a:ext cx="7253605" cy="245131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𝐴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+</m:t>
                        </m:r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𝐵</m:t>
                        </m:r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𝐶</m:t>
                    </m:r>
                  </m:oMath>
                </a14:m>
                <a:endParaRPr lang="en-US" altLang="zh-CN" sz="2400" b="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+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𝐵𝐶</m:t>
                    </m:r>
                  </m:oMath>
                </a14:m>
                <a:endParaRPr lang="en-US" altLang="zh-CN" sz="2400" b="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400" b="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acc>
                  </m:oMath>
                </a14:m>
                <a:endParaRPr lang="en-US" altLang="zh-CN" sz="2400" b="0" dirty="0">
                  <a:latin typeface="微软雅黑" panose="020B0503020204020204" charset="-122"/>
                </a:endParaRPr>
              </a:p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  <m:r>
                      <a:rPr lang="en-US" altLang="zh-CN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 </m:t>
                    </m:r>
                  </m:oMath>
                </a14:m>
                <a:endParaRPr lang="en-US" altLang="zh-CN" sz="2400" b="0" dirty="0">
                  <a:latin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546" y="4490012"/>
                <a:ext cx="7253605" cy="2451316"/>
              </a:xfrm>
              <a:prstGeom prst="rect">
                <a:avLst/>
              </a:prstGeom>
              <a:blipFill rotWithShape="1">
                <a:blip r:embed="rId9"/>
                <a:stretch>
                  <a:fillRect l="-4" t="-23" r="4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第6章part2_频率特性源极跟随器共栅级和差分对"/>
          <p:cNvPicPr>
            <a:picLocks noChangeAspect="1"/>
          </p:cNvPicPr>
          <p:nvPr/>
        </p:nvPicPr>
        <p:blipFill>
          <a:blip r:embed="rId6"/>
          <a:srcRect l="4041" t="15762" r="6191" b="16361"/>
          <a:stretch>
            <a:fillRect/>
          </a:stretch>
        </p:blipFill>
        <p:spPr>
          <a:xfrm>
            <a:off x="1312545" y="2597150"/>
            <a:ext cx="8091170" cy="137287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1203" y="4886431"/>
            <a:ext cx="8262536" cy="1462353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45235" y="323215"/>
            <a:ext cx="4203065" cy="604520"/>
            <a:chOff x="716110" y="296170"/>
            <a:chExt cx="420313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4203131" cy="49996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复合逻辑运算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8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10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11" name="图片 10" descr="复旦大学微电子学院芯创讲师团"/>
            <p:cNvPicPr>
              <a:picLocks noChangeAspect="1"/>
            </p:cNvPicPr>
            <p:nvPr/>
          </p:nvPicPr>
          <p:blipFill>
            <a:blip r:embed="rId8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669" y="10127"/>
              <a:ext cx="3359" cy="617"/>
            </a:xfrm>
            <a:prstGeom prst="rect">
              <a:avLst/>
            </a:prstGeom>
          </p:spPr>
        </p:pic>
      </p:grpSp>
      <p:sp>
        <p:nvSpPr>
          <p:cNvPr id="17" name="标题 1"/>
          <p:cNvSpPr txBox="1"/>
          <p:nvPr/>
        </p:nvSpPr>
        <p:spPr>
          <a:xfrm>
            <a:off x="708158" y="1270462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与非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141204" y="2025826"/>
                <a:ext cx="7253605" cy="245131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400" dirty="0">
                        <a:latin typeface="微软雅黑" panose="020B0503020204020204" charset="-122"/>
                        <a:ea typeface="微软雅黑" panose="020B0503020204020204" charset="-122"/>
                      </a:rPr>
                      <m:t>先与后非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，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acc>
                  </m:oMath>
                </a14:m>
                <a:endParaRPr lang="en-US" altLang="zh-CN" sz="2400" dirty="0">
                  <a:latin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204" y="2025826"/>
                <a:ext cx="7253605" cy="2451316"/>
              </a:xfrm>
              <a:prstGeom prst="rect">
                <a:avLst/>
              </a:prstGeom>
              <a:blipFill rotWithShape="1">
                <a:blip r:embed="rId9"/>
                <a:stretch>
                  <a:fillRect l="-2" t="-7" r="2" b="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1"/>
          <p:cNvSpPr txBox="1"/>
          <p:nvPr/>
        </p:nvSpPr>
        <p:spPr>
          <a:xfrm>
            <a:off x="708158" y="3836804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或非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141203" y="4529535"/>
                <a:ext cx="7253605" cy="245131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400" dirty="0">
                        <a:latin typeface="微软雅黑" panose="020B0503020204020204" charset="-122"/>
                        <a:ea typeface="微软雅黑" panose="020B0503020204020204" charset="-122"/>
                      </a:rPr>
                      <m:t>先或后非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endParaRPr lang="en-US" altLang="zh-CN" sz="2400" dirty="0">
                  <a:latin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203" y="4529535"/>
                <a:ext cx="7253605" cy="2451316"/>
              </a:xfrm>
              <a:prstGeom prst="rect">
                <a:avLst/>
              </a:prstGeom>
              <a:blipFill rotWithShape="1">
                <a:blip r:embed="rId10"/>
                <a:stretch>
                  <a:fillRect l="-1" t="-3" r="1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7082312" y="2367374"/>
            <a:ext cx="2321427" cy="39513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7601920" y="1064185"/>
            <a:ext cx="3603638" cy="78319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思考：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请画出与非门、或非门真值表</a:t>
            </a: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9758306" y="2820503"/>
            <a:ext cx="2003388" cy="1464231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思考：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如何用与非门实现非、与、或、或非逻辑</a:t>
            </a:r>
          </a:p>
        </p:txBody>
      </p:sp>
      <p:pic>
        <p:nvPicPr>
          <p:cNvPr id="9" name="图片 8" descr="第6章part2_频率特性源极跟随器共栅级和差分对 2"/>
          <p:cNvPicPr>
            <a:picLocks noChangeAspect="1"/>
          </p:cNvPicPr>
          <p:nvPr/>
        </p:nvPicPr>
        <p:blipFill>
          <a:blip r:embed="rId11"/>
          <a:srcRect t="21017" r="12365" b="27854"/>
          <a:stretch>
            <a:fillRect/>
          </a:stretch>
        </p:blipFill>
        <p:spPr>
          <a:xfrm>
            <a:off x="2545715" y="5011420"/>
            <a:ext cx="1976120" cy="1307465"/>
          </a:xfrm>
          <a:prstGeom prst="rect">
            <a:avLst/>
          </a:prstGeom>
        </p:spPr>
      </p:pic>
      <p:pic>
        <p:nvPicPr>
          <p:cNvPr id="12" name="图片 11" descr="第6章part2_频率特性源极跟随器共栅级和差分对 3"/>
          <p:cNvPicPr>
            <a:picLocks noChangeAspect="1"/>
          </p:cNvPicPr>
          <p:nvPr/>
        </p:nvPicPr>
        <p:blipFill>
          <a:blip r:embed="rId12"/>
          <a:srcRect b="5917"/>
          <a:stretch>
            <a:fillRect/>
          </a:stretch>
        </p:blipFill>
        <p:spPr>
          <a:xfrm>
            <a:off x="7185025" y="4926330"/>
            <a:ext cx="2113280" cy="13068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45235" y="323215"/>
            <a:ext cx="4203065" cy="604520"/>
            <a:chOff x="716110" y="296170"/>
            <a:chExt cx="4203131" cy="604319"/>
          </a:xfrm>
        </p:grpSpPr>
        <p:sp>
          <p:nvSpPr>
            <p:cNvPr id="25" name="文本框 24"/>
            <p:cNvSpPr txBox="1"/>
            <p:nvPr/>
          </p:nvSpPr>
          <p:spPr>
            <a:xfrm>
              <a:off x="716110" y="296170"/>
              <a:ext cx="4203131" cy="49996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800" b="1" spc="300" dirty="0">
                  <a:solidFill>
                    <a:srgbClr val="3D5594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复合逻辑运算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774478" y="898584"/>
              <a:ext cx="1385570" cy="1905"/>
            </a:xfrm>
            <a:prstGeom prst="line">
              <a:avLst/>
            </a:prstGeom>
            <a:noFill/>
            <a:ln w="28575" cap="flat" cmpd="sng" algn="ctr">
              <a:solidFill>
                <a:srgbClr val="3D5594"/>
              </a:solidFill>
              <a:prstDash val="solid"/>
              <a:miter lim="800000"/>
            </a:ln>
            <a:effectLst/>
          </p:spPr>
        </p:cxnSp>
      </p:grpSp>
      <p:pic>
        <p:nvPicPr>
          <p:cNvPr id="73" name="图片 72" descr="复旦大学微电子学院芯创讲师团"/>
          <p:cNvPicPr>
            <a:picLocks noChangeAspect="1"/>
          </p:cNvPicPr>
          <p:nvPr/>
        </p:nvPicPr>
        <p:blipFill>
          <a:blip r:embed="rId5">
            <a:lum bright="12000" contrast="-12000"/>
          </a:blip>
          <a:srcRect l="24353" t="13598" r="23764" b="35672"/>
          <a:stretch>
            <a:fillRect/>
          </a:stretch>
        </p:blipFill>
        <p:spPr>
          <a:xfrm>
            <a:off x="289560" y="102870"/>
            <a:ext cx="955675" cy="93535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12700" y="6480175"/>
            <a:ext cx="12205335" cy="424815"/>
            <a:chOff x="-20" y="10072"/>
            <a:chExt cx="19221" cy="728"/>
          </a:xfrm>
        </p:grpSpPr>
        <p:sp>
          <p:nvSpPr>
            <p:cNvPr id="10" name="TextBox 7"/>
            <p:cNvSpPr txBox="1"/>
            <p:nvPr/>
          </p:nvSpPr>
          <p:spPr>
            <a:xfrm>
              <a:off x="-20" y="10072"/>
              <a:ext cx="19221" cy="728"/>
            </a:xfrm>
            <a:prstGeom prst="rect">
              <a:avLst/>
            </a:prstGeom>
            <a:gradFill>
              <a:gsLst>
                <a:gs pos="100000">
                  <a:srgbClr val="1F407C">
                    <a:alpha val="95000"/>
                  </a:srgbClr>
                </a:gs>
                <a:gs pos="50000">
                  <a:srgbClr val="00328D">
                    <a:alpha val="100000"/>
                  </a:srgbClr>
                </a:gs>
                <a:gs pos="0">
                  <a:srgbClr val="1F407C">
                    <a:alpha val="9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11" name="图片 10" descr="复旦大学微电子学院芯创讲师团"/>
            <p:cNvPicPr>
              <a:picLocks noChangeAspect="1"/>
            </p:cNvPicPr>
            <p:nvPr/>
          </p:nvPicPr>
          <p:blipFill>
            <a:blip r:embed="rId5">
              <a:alphaModFix amt="80000"/>
              <a:lum bright="100000"/>
            </a:blip>
            <a:srcRect t="63900" b="21773"/>
            <a:stretch>
              <a:fillRect/>
            </a:stretch>
          </p:blipFill>
          <p:spPr>
            <a:xfrm>
              <a:off x="7911" y="10128"/>
              <a:ext cx="3359" cy="617"/>
            </a:xfrm>
            <a:prstGeom prst="rect">
              <a:avLst/>
            </a:prstGeom>
          </p:spPr>
        </p:pic>
      </p:grpSp>
      <p:sp>
        <p:nvSpPr>
          <p:cNvPr id="17" name="标题 1"/>
          <p:cNvSpPr txBox="1"/>
          <p:nvPr/>
        </p:nvSpPr>
        <p:spPr>
          <a:xfrm>
            <a:off x="708158" y="1270462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异或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602" y="2340739"/>
            <a:ext cx="8888148" cy="14417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142047" y="1921878"/>
                <a:ext cx="7253605" cy="245131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dirty="0">
                        <a:latin typeface="微软雅黑" panose="020B0503020204020204" charset="-122"/>
                        <a:ea typeface="微软雅黑" panose="020B0503020204020204" charset="-122"/>
                      </a:rPr>
                      <m:t>AB</m:t>
                    </m:r>
                    <m:r>
                      <m:rPr>
                        <m:nor/>
                      </m:rPr>
                      <a:rPr lang="zh-CN" altLang="en-US" sz="2400" dirty="0">
                        <a:latin typeface="微软雅黑" panose="020B0503020204020204" charset="-122"/>
                        <a:ea typeface="微软雅黑" panose="020B0503020204020204" charset="-122"/>
                      </a:rPr>
                      <m:t>相反才为真</m:t>
                    </m:r>
                  </m:oMath>
                </a14:m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400" dirty="0" smtClean="0">
                        <a:latin typeface="Cambria Math" panose="02040503050406030204" pitchFamily="18" charset="0"/>
                      </a:rPr>
                      <m:t>⊕</m:t>
                    </m:r>
                    <m:r>
                      <m:rPr>
                        <m:sty m:val="p"/>
                      </m:rP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4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̅"/>
                        <m:ctrlPr>
                          <a:rPr lang="en-US" altLang="zh-CN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endParaRPr lang="en-US" altLang="zh-CN" sz="2400" dirty="0">
                  <a:latin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047" y="1921878"/>
                <a:ext cx="7253605" cy="2451316"/>
              </a:xfrm>
              <a:prstGeom prst="rect">
                <a:avLst/>
              </a:prstGeom>
              <a:blipFill rotWithShape="1">
                <a:blip r:embed="rId7"/>
                <a:stretch>
                  <a:fillRect l="-4" t="-15" r="4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标题 1"/>
          <p:cNvSpPr txBox="1"/>
          <p:nvPr/>
        </p:nvSpPr>
        <p:spPr>
          <a:xfrm>
            <a:off x="708158" y="3584794"/>
            <a:ext cx="4954270" cy="561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F5EB0"/>
                </a:solidFill>
                <a:latin typeface="微软雅黑" panose="020B0503020204020204" charset="-122"/>
                <a:ea typeface="微软雅黑" panose="020B0503020204020204" charset="-122"/>
              </a:rPr>
              <a:t>同或</a:t>
            </a:r>
            <a:endParaRPr lang="zh-CN" sz="2400" b="1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1142046" y="4105587"/>
                <a:ext cx="7253605" cy="245131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342900" indent="-342900">
                  <a:lnSpc>
                    <a:spcPct val="125000"/>
                  </a:lnSpc>
                  <a:buFont typeface="Arial" panose="020B0604020202090204" pitchFamily="34" charset="0"/>
                  <a:buChar char="•"/>
                </a:pPr>
                <a: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</a:rPr>
                  <a:t>AB</a:t>
                </a: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相同才为真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 ⨀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 =</m:t>
                    </m:r>
                    <m:acc>
                      <m:accPr>
                        <m:chr m:val="̅"/>
                        <m:ctrlPr>
                          <a:rPr lang="en-US" altLang="zh-CN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̅"/>
                            <m:ctrlPr>
                              <a:rPr lang="en-US" altLang="zh-CN" sz="2400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𝐴</m:t>
                        </m:r>
                        <m:acc>
                          <m:accPr>
                            <m:chr m:val="̅"/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acc>
                  </m:oMath>
                </a14:m>
                <a:endParaRPr lang="en-US" altLang="zh-CN" sz="2400" dirty="0">
                  <a:latin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046" y="4105587"/>
                <a:ext cx="7253605" cy="2451316"/>
              </a:xfrm>
              <a:prstGeom prst="rect">
                <a:avLst/>
              </a:prstGeom>
              <a:blipFill rotWithShape="1">
                <a:blip r:embed="rId8"/>
                <a:stretch>
                  <a:fillRect l="-4" t="-13" r="4" b="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3041" y="4737279"/>
            <a:ext cx="9085209" cy="165390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7905828" y="2268421"/>
            <a:ext cx="2321427" cy="39513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7601920" y="1064185"/>
            <a:ext cx="3603638" cy="783193"/>
          </a:xfrm>
          <a:prstGeom prst="round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思考：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>
              <a:buClrTx/>
              <a:buSzTx/>
              <a:buFontTx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请画出异或门、同或门真值表</a:t>
            </a:r>
          </a:p>
        </p:txBody>
      </p:sp>
      <p:pic>
        <p:nvPicPr>
          <p:cNvPr id="4" name="图片 3" descr="第6章part2_频率特性源极跟随器共栅级和差分对 5"/>
          <p:cNvPicPr>
            <a:picLocks noChangeAspect="1"/>
          </p:cNvPicPr>
          <p:nvPr/>
        </p:nvPicPr>
        <p:blipFill>
          <a:blip r:embed="rId10"/>
          <a:srcRect l="2945"/>
          <a:stretch>
            <a:fillRect/>
          </a:stretch>
        </p:blipFill>
        <p:spPr>
          <a:xfrm>
            <a:off x="2849245" y="5106035"/>
            <a:ext cx="1865630" cy="12852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KSO_WPP_MARK_KEY" val="f93a2340-2e30-4c1f-a0fc-680d7aef26a7"/>
  <p:tag name="FULLTEXTBEAUTIFYED" val="1"/>
  <p:tag name="RESOURCE_RECORD_KEY" val="{&quot;29&quot;:[20495856],&quot;70&quot;:[3313595,3312151]}"/>
  <p:tag name="COMMONDATA" val="eyJoZGlkIjoiODVlMDc3MmFmYzAwOTcwOGUwOTkwN2ZmZTJiYTUxN2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5.74456692913384,&quot;left&quot;:82.17795275590551,&quot;top&quot;:198.81433070866143,&quot;width&quot;:707.761653543307}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05"/>
  <p:tag name="KSO_WM_UNIT_LINE_FORE_SCHEMECOLOR_INDEX" val="9"/>
  <p:tag name="KSO_WM_UNIT_LINE_FILL_TYPE" val="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05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35"/>
  <p:tag name="KSO_WM_UNIT_LINE_FORE_SCHEMECOLOR_INDEX" val="13"/>
  <p:tag name="KSO_WM_UNIT_LINE_FILL_TYPE" val="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5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E2EFFD"/>
      </a:dk2>
      <a:lt2>
        <a:srgbClr val="014589"/>
      </a:lt2>
      <a:accent1>
        <a:srgbClr val="003C83"/>
      </a:accent1>
      <a:accent2>
        <a:srgbClr val="015CB7"/>
      </a:accent2>
      <a:accent3>
        <a:srgbClr val="2573C5"/>
      </a:accent3>
      <a:accent4>
        <a:srgbClr val="3785D8"/>
      </a:accent4>
      <a:accent5>
        <a:srgbClr val="1D7ADC"/>
      </a:accent5>
      <a:accent6>
        <a:srgbClr val="3785D8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1466</Words>
  <Application>Microsoft Office PowerPoint</Application>
  <PresentationFormat>宽屏</PresentationFormat>
  <Paragraphs>226</Paragraphs>
  <Slides>31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9" baseType="lpstr">
      <vt:lpstr>Wingdings</vt:lpstr>
      <vt:lpstr>Arial</vt:lpstr>
      <vt:lpstr>Cambria Math</vt:lpstr>
      <vt:lpstr>微软雅黑</vt:lpstr>
      <vt:lpstr>Calibri</vt:lpstr>
      <vt:lpstr>锦绣宋体</vt:lpstr>
      <vt:lpstr>Calibri Light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软微 王</cp:lastModifiedBy>
  <cp:revision>301</cp:revision>
  <dcterms:created xsi:type="dcterms:W3CDTF">2025-04-14T07:56:44Z</dcterms:created>
  <dcterms:modified xsi:type="dcterms:W3CDTF">2025-04-16T11:56:36Z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7E963087E612160A7C5DDE67298EB72C_43</vt:lpwstr>
  </property>
  <property fmtid="{D5CDD505-2E9C-101B-9397-08002B2CF9AE}" pid="3" name="KSOProductBuildVer">
    <vt:lpwstr>2052-7.2.2.8955</vt:lpwstr>
  </property>
</Properties>
</file>